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9.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0.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1.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3.xml" ContentType="application/vnd.openxmlformats-officedocument.theme+xml"/>
  <Override PartName="/ppt/slideLayouts/slideLayout236.xml" ContentType="application/vnd.openxmlformats-officedocument.presentationml.slideLayout+xml"/>
  <Override PartName="/ppt/theme/theme14.xml" ContentType="application/vnd.openxmlformats-officedocument.theme+xml"/>
  <Override PartName="/ppt/slideLayouts/slideLayout23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56" r:id="rId2"/>
    <p:sldMasterId id="2147483831" r:id="rId3"/>
    <p:sldMasterId id="2147483861" r:id="rId4"/>
    <p:sldMasterId id="2147483999" r:id="rId5"/>
    <p:sldMasterId id="2147484065" r:id="rId6"/>
    <p:sldMasterId id="2147484104" r:id="rId7"/>
    <p:sldMasterId id="2147484107" r:id="rId8"/>
    <p:sldMasterId id="2147484141" r:id="rId9"/>
    <p:sldMasterId id="2147483753" r:id="rId10"/>
    <p:sldMasterId id="2147484397" r:id="rId11"/>
    <p:sldMasterId id="2147484401" r:id="rId12"/>
    <p:sldMasterId id="2147484418" r:id="rId13"/>
    <p:sldMasterId id="2147484445" r:id="rId14"/>
    <p:sldMasterId id="2147484676" r:id="rId15"/>
  </p:sldMasterIdLst>
  <p:notesMasterIdLst>
    <p:notesMasterId r:id="rId69"/>
  </p:notesMasterIdLst>
  <p:handoutMasterIdLst>
    <p:handoutMasterId r:id="rId70"/>
  </p:handoutMasterIdLst>
  <p:sldIdLst>
    <p:sldId id="340" r:id="rId16"/>
    <p:sldId id="388" r:id="rId17"/>
    <p:sldId id="673" r:id="rId18"/>
    <p:sldId id="413" r:id="rId19"/>
    <p:sldId id="414" r:id="rId20"/>
    <p:sldId id="415" r:id="rId21"/>
    <p:sldId id="416" r:id="rId22"/>
    <p:sldId id="674" r:id="rId23"/>
    <p:sldId id="643" r:id="rId24"/>
    <p:sldId id="2146846786" r:id="rId25"/>
    <p:sldId id="2146846787" r:id="rId26"/>
    <p:sldId id="916" r:id="rId27"/>
    <p:sldId id="644" r:id="rId28"/>
    <p:sldId id="687" r:id="rId29"/>
    <p:sldId id="911" r:id="rId30"/>
    <p:sldId id="688" r:id="rId31"/>
    <p:sldId id="609" r:id="rId32"/>
    <p:sldId id="365" r:id="rId33"/>
    <p:sldId id="424" r:id="rId34"/>
    <p:sldId id="505" r:id="rId35"/>
    <p:sldId id="509" r:id="rId36"/>
    <p:sldId id="508" r:id="rId37"/>
    <p:sldId id="506" r:id="rId38"/>
    <p:sldId id="2147478693" r:id="rId39"/>
    <p:sldId id="510" r:id="rId40"/>
    <p:sldId id="2147478694" r:id="rId41"/>
    <p:sldId id="2147478695" r:id="rId42"/>
    <p:sldId id="2147478696" r:id="rId43"/>
    <p:sldId id="501" r:id="rId44"/>
    <p:sldId id="512" r:id="rId45"/>
    <p:sldId id="513" r:id="rId46"/>
    <p:sldId id="514" r:id="rId47"/>
    <p:sldId id="376" r:id="rId48"/>
    <p:sldId id="717" r:id="rId49"/>
    <p:sldId id="2146846784" r:id="rId50"/>
    <p:sldId id="511" r:id="rId51"/>
    <p:sldId id="1503" r:id="rId52"/>
    <p:sldId id="718" r:id="rId53"/>
    <p:sldId id="603" r:id="rId54"/>
    <p:sldId id="363" r:id="rId55"/>
    <p:sldId id="2147478697" r:id="rId56"/>
    <p:sldId id="2147478688" r:id="rId57"/>
    <p:sldId id="2147478690" r:id="rId58"/>
    <p:sldId id="2147478691" r:id="rId59"/>
    <p:sldId id="2147478692" r:id="rId60"/>
    <p:sldId id="758" r:id="rId61"/>
    <p:sldId id="384" r:id="rId62"/>
    <p:sldId id="723" r:id="rId63"/>
    <p:sldId id="724" r:id="rId64"/>
    <p:sldId id="725" r:id="rId65"/>
    <p:sldId id="484" r:id="rId66"/>
    <p:sldId id="504" r:id="rId67"/>
    <p:sldId id="68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denwelle1@publicisgroupe.net::08b00602-60fa-48c3-96fb-06a947b67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7A7"/>
    <a:srgbClr val="FFFFFF"/>
    <a:srgbClr val="F3F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a:noFill/>
            </a:ln>
          </a:top>
          <a:bottom>
            <a:ln w="12700" cmpd="sng">
              <a:solidFill>
                <a:schemeClr val="accent6">
                  <a:alpha val="15000"/>
                </a:schemeClr>
              </a:solidFill>
            </a:ln>
          </a:bottom>
          <a:insideH>
            <a:ln w="12700" cmpd="sng">
              <a:solidFill>
                <a:schemeClr val="accent6">
                  <a:alpha val="15000"/>
                </a:schemeClr>
              </a:solidFill>
            </a:ln>
          </a:insideH>
          <a:insideV>
            <a:ln>
              <a:noFill/>
            </a:ln>
          </a:insideV>
        </a:tcBdr>
        <a:fill>
          <a:noFill/>
        </a:fill>
      </a:tcStyle>
    </a:wholeTbl>
    <a:band1H>
      <a:tcStyle>
        <a:tcBdr>
          <a:bottom>
            <a:ln w="12700" cmpd="sng">
              <a:solidFill>
                <a:schemeClr val="accent6">
                  <a:alpha val="15000"/>
                </a:schemeClr>
              </a:solidFill>
            </a:ln>
          </a:bottom>
        </a:tcBdr>
        <a:fill>
          <a:solidFill>
            <a:schemeClr val="accent6">
              <a:alpha val="5000"/>
            </a:schemeClr>
          </a:solidFill>
        </a:fill>
      </a:tcStyle>
    </a:band1H>
    <a:band2H>
      <a:tcStyle>
        <a:tcBdr>
          <a:bottom>
            <a:ln w="12700" cmpd="sng">
              <a:solidFill>
                <a:schemeClr val="accent6">
                  <a:alpha val="15000"/>
                </a:schemeClr>
              </a:solidFill>
            </a:ln>
          </a:bottom>
        </a:tcBdr>
      </a:tcStyle>
    </a:band2H>
    <a:band1V>
      <a:tcStyle>
        <a:tcBdr/>
        <a:fill>
          <a:solidFill>
            <a:schemeClr val="accent6">
              <a:alpha val="5000"/>
            </a:schemeClr>
          </a:solidFill>
        </a:fill>
      </a:tcStyle>
    </a:band1V>
    <a:lastCol>
      <a:tcTxStyle b="on"/>
      <a:tcStyle>
        <a:tcBdr/>
      </a:tcStyle>
    </a:lastCol>
    <a:firstCol>
      <a:tcTxStyle b="on"/>
      <a:tcStyle>
        <a:tcBdr/>
      </a:tcStyle>
    </a:firstCol>
    <a:lastRow>
      <a:tcTxStyle b="on"/>
      <a:tcStyle>
        <a:tcBdr>
          <a:bottom>
            <a:ln w="28575" cmpd="sng">
              <a:solidFill>
                <a:schemeClr val="dk1"/>
              </a:solidFill>
            </a:ln>
          </a:bottom>
        </a:tcBdr>
        <a:fill>
          <a:noFill/>
        </a:fill>
      </a:tcStyle>
    </a:lastRow>
    <a:firstRow>
      <a:tcTxStyle b="on"/>
      <a:tcStyle>
        <a:tcBdr>
          <a:bottom>
            <a:ln w="28575"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92715" autoAdjust="0"/>
  </p:normalViewPr>
  <p:slideViewPr>
    <p:cSldViewPr snapToGrid="0" showGuides="1">
      <p:cViewPr varScale="1">
        <p:scale>
          <a:sx n="91" d="100"/>
          <a:sy n="91" d="100"/>
        </p:scale>
        <p:origin x="202" y="77"/>
      </p:cViewPr>
      <p:guideLst>
        <p:guide pos="3840"/>
        <p:guide orient="horz" pos="23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030"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1523775456435"/>
          <c:y val="4.8171778292446309E-2"/>
          <c:w val="0.88668755307970881"/>
          <c:h val="0.82191073421912142"/>
        </c:manualLayout>
      </c:layout>
      <c:barChart>
        <c:barDir val="col"/>
        <c:grouping val="stacked"/>
        <c:varyColors val="0"/>
        <c:ser>
          <c:idx val="0"/>
          <c:order val="0"/>
          <c:tx>
            <c:strRef>
              <c:f>CHART_OVERALL!$A$3</c:f>
              <c:strCache>
                <c:ptCount val="1"/>
                <c:pt idx="0">
                  <c:v>PRE_PROCESSING_NETLIST</c:v>
                </c:pt>
              </c:strCache>
            </c:strRef>
          </c:tx>
          <c:spPr>
            <a:solidFill>
              <a:srgbClr val="66C5CC"/>
            </a:solidFill>
          </c:spPr>
          <c:invertIfNegative val="0"/>
          <c:dLbls>
            <c:delete val="1"/>
          </c:dLbls>
          <c:cat>
            <c:strRef>
              <c:f>CHART_OVERALL!$B$2:$C$2</c:f>
              <c:strCache>
                <c:ptCount val="2"/>
                <c:pt idx="0">
                  <c:v>Sequential</c:v>
                </c:pt>
                <c:pt idx="1">
                  <c:v>MTflex</c:v>
                </c:pt>
              </c:strCache>
            </c:strRef>
          </c:cat>
          <c:val>
            <c:numRef>
              <c:f>CHART_OVERALL!$B$3:$C$3</c:f>
              <c:numCache>
                <c:formatCode>General</c:formatCode>
                <c:ptCount val="2"/>
                <c:pt idx="0">
                  <c:v>0.1</c:v>
                </c:pt>
                <c:pt idx="1">
                  <c:v>0.1</c:v>
                </c:pt>
              </c:numCache>
            </c:numRef>
          </c:val>
          <c:extLst>
            <c:ext xmlns:c16="http://schemas.microsoft.com/office/drawing/2014/chart" uri="{C3380CC4-5D6E-409C-BE32-E72D297353CC}">
              <c16:uniqueId val="{00000000-D1B5-497E-A953-B0B65EA028AF}"/>
            </c:ext>
          </c:extLst>
        </c:ser>
        <c:ser>
          <c:idx val="1"/>
          <c:order val="1"/>
          <c:tx>
            <c:strRef>
              <c:f>CHART_OVERALL!$A$4</c:f>
              <c:strCache>
                <c:ptCount val="1"/>
                <c:pt idx="0">
                  <c:v>AERC2_INIT_AERC_INIT</c:v>
                </c:pt>
              </c:strCache>
            </c:strRef>
          </c:tx>
          <c:spPr>
            <a:solidFill>
              <a:srgbClr val="F89C74"/>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CHART_OVERALL!$B$4:$C$4</c:f>
              <c:numCache>
                <c:formatCode>General</c:formatCode>
                <c:ptCount val="2"/>
                <c:pt idx="0">
                  <c:v>1.4</c:v>
                </c:pt>
              </c:numCache>
            </c:numRef>
          </c:val>
          <c:extLst>
            <c:ext xmlns:c16="http://schemas.microsoft.com/office/drawing/2014/chart" uri="{C3380CC4-5D6E-409C-BE32-E72D297353CC}">
              <c16:uniqueId val="{00000001-D1B5-497E-A953-B0B65EA028AF}"/>
            </c:ext>
          </c:extLst>
        </c:ser>
        <c:ser>
          <c:idx val="2"/>
          <c:order val="2"/>
          <c:tx>
            <c:strRef>
              <c:f>CHART_OVERALL!$A$5</c:f>
              <c:strCache>
                <c:ptCount val="1"/>
                <c:pt idx="0">
                  <c:v>AERC8_INIT_AERC_INIT</c:v>
                </c:pt>
              </c:strCache>
            </c:strRef>
          </c:tx>
          <c:spPr>
            <a:solidFill>
              <a:srgbClr val="F6CF7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CHART_OVERALL!$B$2:$C$2</c:f>
              <c:strCache>
                <c:ptCount val="2"/>
                <c:pt idx="0">
                  <c:v>Sequential</c:v>
                </c:pt>
                <c:pt idx="1">
                  <c:v>MTflex</c:v>
                </c:pt>
              </c:strCache>
            </c:strRef>
          </c:cat>
          <c:val>
            <c:numRef>
              <c:f>CHART_OVERALL!$B$5:$C$5</c:f>
              <c:numCache>
                <c:formatCode>General</c:formatCode>
                <c:ptCount val="2"/>
                <c:pt idx="0">
                  <c:v>0.5</c:v>
                </c:pt>
              </c:numCache>
            </c:numRef>
          </c:val>
          <c:extLst>
            <c:ext xmlns:c16="http://schemas.microsoft.com/office/drawing/2014/chart" uri="{C3380CC4-5D6E-409C-BE32-E72D297353CC}">
              <c16:uniqueId val="{00000002-D1B5-497E-A953-B0B65EA028AF}"/>
            </c:ext>
          </c:extLst>
        </c:ser>
        <c:ser>
          <c:idx val="3"/>
          <c:order val="3"/>
          <c:tx>
            <c:strRef>
              <c:f>CHART_OVERALL!$A$6</c:f>
              <c:strCache>
                <c:ptCount val="1"/>
                <c:pt idx="0">
                  <c:v>AERC7_INIT_AERC_INIT</c:v>
                </c:pt>
              </c:strCache>
            </c:strRef>
          </c:tx>
          <c:spPr>
            <a:solidFill>
              <a:srgbClr val="DCB0F2"/>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CHART_OVERALL!$B$6:$C$6</c:f>
              <c:numCache>
                <c:formatCode>General</c:formatCode>
                <c:ptCount val="2"/>
                <c:pt idx="0">
                  <c:v>0.8</c:v>
                </c:pt>
              </c:numCache>
            </c:numRef>
          </c:val>
          <c:extLst>
            <c:ext xmlns:c16="http://schemas.microsoft.com/office/drawing/2014/chart" uri="{C3380CC4-5D6E-409C-BE32-E72D297353CC}">
              <c16:uniqueId val="{00000003-D1B5-497E-A953-B0B65EA028AF}"/>
            </c:ext>
          </c:extLst>
        </c:ser>
        <c:ser>
          <c:idx val="4"/>
          <c:order val="4"/>
          <c:tx>
            <c:strRef>
              <c:f>CHART_OVERALL!$A$7</c:f>
              <c:strCache>
                <c:ptCount val="1"/>
                <c:pt idx="0">
                  <c:v>ERC_1_INIT_AERC_INIT</c:v>
                </c:pt>
              </c:strCache>
            </c:strRef>
          </c:tx>
          <c:spPr>
            <a:solidFill>
              <a:srgbClr val="87C55F"/>
            </a:solidFill>
          </c:spPr>
          <c:invertIfNegative val="0"/>
          <c:dLbls>
            <c:delete val="1"/>
          </c:dLbls>
          <c:cat>
            <c:strRef>
              <c:f>CHART_OVERALL!$B$2:$C$2</c:f>
              <c:strCache>
                <c:ptCount val="2"/>
                <c:pt idx="0">
                  <c:v>Sequential</c:v>
                </c:pt>
                <c:pt idx="1">
                  <c:v>MTflex</c:v>
                </c:pt>
              </c:strCache>
            </c:strRef>
          </c:cat>
          <c:val>
            <c:numRef>
              <c:f>CHART_OVERALL!$B$7:$C$7</c:f>
              <c:numCache>
                <c:formatCode>General</c:formatCode>
                <c:ptCount val="2"/>
                <c:pt idx="0">
                  <c:v>0.4</c:v>
                </c:pt>
              </c:numCache>
            </c:numRef>
          </c:val>
          <c:extLst>
            <c:ext xmlns:c16="http://schemas.microsoft.com/office/drawing/2014/chart" uri="{C3380CC4-5D6E-409C-BE32-E72D297353CC}">
              <c16:uniqueId val="{00000004-D1B5-497E-A953-B0B65EA028AF}"/>
            </c:ext>
          </c:extLst>
        </c:ser>
        <c:ser>
          <c:idx val="5"/>
          <c:order val="5"/>
          <c:tx>
            <c:strRef>
              <c:f>CHART_OVERALL!$A$8</c:f>
              <c:strCache>
                <c:ptCount val="1"/>
                <c:pt idx="0">
                  <c:v>ERC_3_INIT_AERC_INIT</c:v>
                </c:pt>
              </c:strCache>
            </c:strRef>
          </c:tx>
          <c:spPr>
            <a:solidFill>
              <a:srgbClr val="9EB9F3"/>
            </a:solidFill>
          </c:spPr>
          <c:invertIfNegative val="0"/>
          <c:dLbls>
            <c:delete val="1"/>
          </c:dLbls>
          <c:cat>
            <c:strRef>
              <c:f>CHART_OVERALL!$B$2:$C$2</c:f>
              <c:strCache>
                <c:ptCount val="2"/>
                <c:pt idx="0">
                  <c:v>Sequential</c:v>
                </c:pt>
                <c:pt idx="1">
                  <c:v>MTflex</c:v>
                </c:pt>
              </c:strCache>
            </c:strRef>
          </c:cat>
          <c:val>
            <c:numRef>
              <c:f>CHART_OVERALL!$B$8:$C$8</c:f>
              <c:numCache>
                <c:formatCode>General</c:formatCode>
                <c:ptCount val="2"/>
                <c:pt idx="0">
                  <c:v>0.1</c:v>
                </c:pt>
              </c:numCache>
            </c:numRef>
          </c:val>
          <c:extLst>
            <c:ext xmlns:c16="http://schemas.microsoft.com/office/drawing/2014/chart" uri="{C3380CC4-5D6E-409C-BE32-E72D297353CC}">
              <c16:uniqueId val="{00000005-D1B5-497E-A953-B0B65EA028AF}"/>
            </c:ext>
          </c:extLst>
        </c:ser>
        <c:ser>
          <c:idx val="6"/>
          <c:order val="6"/>
          <c:tx>
            <c:strRef>
              <c:f>CHART_OVERALL!$A$9</c:f>
              <c:strCache>
                <c:ptCount val="1"/>
                <c:pt idx="0">
                  <c:v>ERC_2_INIT_AERC_INIT</c:v>
                </c:pt>
              </c:strCache>
            </c:strRef>
          </c:tx>
          <c:spPr>
            <a:solidFill>
              <a:srgbClr val="FE88B1"/>
            </a:solidFill>
          </c:spPr>
          <c:invertIfNegative val="0"/>
          <c:dLbls>
            <c:delete val="1"/>
          </c:dLbls>
          <c:cat>
            <c:strRef>
              <c:f>CHART_OVERALL!$B$2:$C$2</c:f>
              <c:strCache>
                <c:ptCount val="2"/>
                <c:pt idx="0">
                  <c:v>Sequential</c:v>
                </c:pt>
                <c:pt idx="1">
                  <c:v>MTflex</c:v>
                </c:pt>
              </c:strCache>
            </c:strRef>
          </c:cat>
          <c:val>
            <c:numRef>
              <c:f>CHART_OVERALL!$B$9:$C$9</c:f>
              <c:numCache>
                <c:formatCode>General</c:formatCode>
                <c:ptCount val="2"/>
                <c:pt idx="0">
                  <c:v>0.2</c:v>
                </c:pt>
              </c:numCache>
            </c:numRef>
          </c:val>
          <c:extLst>
            <c:ext xmlns:c16="http://schemas.microsoft.com/office/drawing/2014/chart" uri="{C3380CC4-5D6E-409C-BE32-E72D297353CC}">
              <c16:uniqueId val="{00000006-D1B5-497E-A953-B0B65EA028AF}"/>
            </c:ext>
          </c:extLst>
        </c:ser>
        <c:ser>
          <c:idx val="7"/>
          <c:order val="7"/>
          <c:tx>
            <c:strRef>
              <c:f>CHART_OVERALL!$A$10</c:f>
              <c:strCache>
                <c:ptCount val="1"/>
                <c:pt idx="0">
                  <c:v>AERC3_XFORM_RE_INIT_AERC</c:v>
                </c:pt>
              </c:strCache>
            </c:strRef>
          </c:tx>
          <c:spPr>
            <a:solidFill>
              <a:srgbClr val="C9DB74"/>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CHART_OVERALL!$B$10:$C$10</c:f>
              <c:numCache>
                <c:formatCode>General</c:formatCode>
                <c:ptCount val="2"/>
                <c:pt idx="0">
                  <c:v>1.8</c:v>
                </c:pt>
              </c:numCache>
            </c:numRef>
          </c:val>
          <c:extLst>
            <c:ext xmlns:c16="http://schemas.microsoft.com/office/drawing/2014/chart" uri="{C3380CC4-5D6E-409C-BE32-E72D297353CC}">
              <c16:uniqueId val="{00000007-D1B5-497E-A953-B0B65EA028AF}"/>
            </c:ext>
          </c:extLst>
        </c:ser>
        <c:ser>
          <c:idx val="8"/>
          <c:order val="8"/>
          <c:tx>
            <c:strRef>
              <c:f>CHART_OVERALL!$A$11</c:f>
              <c:strCache>
                <c:ptCount val="1"/>
                <c:pt idx="0">
                  <c:v>AERC4_XFORM_RED_INIT_AERC</c:v>
                </c:pt>
              </c:strCache>
            </c:strRef>
          </c:tx>
          <c:spPr>
            <a:solidFill>
              <a:srgbClr val="8BE0A4"/>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CHART_OVERALL!$B$11:$C$11</c:f>
              <c:numCache>
                <c:formatCode>General</c:formatCode>
                <c:ptCount val="2"/>
                <c:pt idx="0">
                  <c:v>1.5</c:v>
                </c:pt>
              </c:numCache>
            </c:numRef>
          </c:val>
          <c:extLst>
            <c:ext xmlns:c16="http://schemas.microsoft.com/office/drawing/2014/chart" uri="{C3380CC4-5D6E-409C-BE32-E72D297353CC}">
              <c16:uniqueId val="{00000008-D1B5-497E-A953-B0B65EA028AF}"/>
            </c:ext>
          </c:extLst>
        </c:ser>
        <c:ser>
          <c:idx val="9"/>
          <c:order val="9"/>
          <c:tx>
            <c:strRef>
              <c:f>CHART_OVERALL!$A$12</c:f>
              <c:strCache>
                <c:ptCount val="1"/>
                <c:pt idx="0">
                  <c:v>AERC5_TOLP_XFORM_RED</c:v>
                </c:pt>
              </c:strCache>
            </c:strRef>
          </c:tx>
          <c:spPr>
            <a:solidFill>
              <a:srgbClr val="B497E7"/>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CHART_OVERALL!$B$12:$C$12</c:f>
              <c:numCache>
                <c:formatCode>General</c:formatCode>
                <c:ptCount val="2"/>
                <c:pt idx="0">
                  <c:v>1.6</c:v>
                </c:pt>
              </c:numCache>
            </c:numRef>
          </c:val>
          <c:extLst>
            <c:ext xmlns:c16="http://schemas.microsoft.com/office/drawing/2014/chart" uri="{C3380CC4-5D6E-409C-BE32-E72D297353CC}">
              <c16:uniqueId val="{00000009-D1B5-497E-A953-B0B65EA028AF}"/>
            </c:ext>
          </c:extLst>
        </c:ser>
        <c:ser>
          <c:idx val="10"/>
          <c:order val="10"/>
          <c:tx>
            <c:strRef>
              <c:f>CHART_OVERALL!$A$13</c:f>
              <c:strCache>
                <c:ptCount val="1"/>
                <c:pt idx="0">
                  <c:v>AERCAC2_XFORM_RED_INIT_AERC</c:v>
                </c:pt>
              </c:strCache>
            </c:strRef>
          </c:tx>
          <c:spPr>
            <a:solidFill>
              <a:srgbClr val="D3B484"/>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CHART_OVERALL!$B$13:$C$13</c:f>
              <c:numCache>
                <c:formatCode>General</c:formatCode>
                <c:ptCount val="2"/>
                <c:pt idx="0">
                  <c:v>4.3</c:v>
                </c:pt>
                <c:pt idx="1">
                  <c:v>4.5999999999999996</c:v>
                </c:pt>
              </c:numCache>
            </c:numRef>
          </c:val>
          <c:extLst>
            <c:ext xmlns:c16="http://schemas.microsoft.com/office/drawing/2014/chart" uri="{C3380CC4-5D6E-409C-BE32-E72D297353CC}">
              <c16:uniqueId val="{0000000A-D1B5-497E-A953-B0B65EA028AF}"/>
            </c:ext>
          </c:extLst>
        </c:ser>
        <c:ser>
          <c:idx val="11"/>
          <c:order val="11"/>
          <c:tx>
            <c:strRef>
              <c:f>CHART_OVERALL!$A$14</c:f>
              <c:strCache>
                <c:ptCount val="1"/>
                <c:pt idx="0">
                  <c:v>AERC11_XFORM_RED_INIT_AERC</c:v>
                </c:pt>
              </c:strCache>
            </c:strRef>
          </c:tx>
          <c:spPr>
            <a:solidFill>
              <a:srgbClr val="B3B3B3"/>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CHART_OVERALL!$B$14:$C$14</c:f>
              <c:numCache>
                <c:formatCode>General</c:formatCode>
                <c:ptCount val="2"/>
                <c:pt idx="0">
                  <c:v>2.4</c:v>
                </c:pt>
              </c:numCache>
            </c:numRef>
          </c:val>
          <c:extLst>
            <c:ext xmlns:c16="http://schemas.microsoft.com/office/drawing/2014/chart" uri="{C3380CC4-5D6E-409C-BE32-E72D297353CC}">
              <c16:uniqueId val="{0000000B-D1B5-497E-A953-B0B65EA028AF}"/>
            </c:ext>
          </c:extLst>
        </c:ser>
        <c:ser>
          <c:idx val="12"/>
          <c:order val="12"/>
          <c:tx>
            <c:strRef>
              <c:f>CHART_OVERALL!$A$15</c:f>
              <c:strCache>
                <c:ptCount val="1"/>
                <c:pt idx="0">
                  <c:v>ESD_XFORM_RED_INIT_ESDPWRGND</c:v>
                </c:pt>
              </c:strCache>
            </c:strRef>
          </c:tx>
          <c:spPr>
            <a:solidFill>
              <a:srgbClr val="66C5CC"/>
            </a:solidFill>
          </c:spPr>
          <c:invertIfNegative val="0"/>
          <c:dLbls>
            <c:spPr>
              <a:noFill/>
              <a:ln>
                <a:noFill/>
              </a:ln>
              <a:effectLst/>
            </c:spPr>
            <c:txPr>
              <a:bodyPr/>
              <a:lstStyle/>
              <a:p>
                <a:pPr>
                  <a:defRPr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CHART_OVERALL!$B$2:$C$2</c:f>
              <c:strCache>
                <c:ptCount val="2"/>
                <c:pt idx="0">
                  <c:v>Sequential</c:v>
                </c:pt>
                <c:pt idx="1">
                  <c:v>MTflex</c:v>
                </c:pt>
              </c:strCache>
            </c:strRef>
          </c:cat>
          <c:val>
            <c:numRef>
              <c:f>CHART_OVERALL!$B$15:$C$15</c:f>
              <c:numCache>
                <c:formatCode>General</c:formatCode>
                <c:ptCount val="2"/>
                <c:pt idx="0">
                  <c:v>3.2</c:v>
                </c:pt>
              </c:numCache>
            </c:numRef>
          </c:val>
          <c:extLst>
            <c:ext xmlns:c16="http://schemas.microsoft.com/office/drawing/2014/chart" uri="{C3380CC4-5D6E-409C-BE32-E72D297353CC}">
              <c16:uniqueId val="{0000000C-D1B5-497E-A953-B0B65EA028AF}"/>
            </c:ext>
          </c:extLst>
        </c:ser>
        <c:ser>
          <c:idx val="13"/>
          <c:order val="13"/>
          <c:tx>
            <c:strRef>
              <c:f>CHART_OVERALL!$A$16</c:f>
              <c:strCache>
                <c:ptCount val="1"/>
                <c:pt idx="0">
                  <c:v>POST_PROCESSING</c:v>
                </c:pt>
              </c:strCache>
            </c:strRef>
          </c:tx>
          <c:spPr>
            <a:solidFill>
              <a:srgbClr val="F89C74"/>
            </a:solidFill>
          </c:spPr>
          <c:invertIfNegative val="0"/>
          <c:dLbls>
            <c:delete val="1"/>
          </c:dLbls>
          <c:cat>
            <c:strRef>
              <c:f>CHART_OVERALL!$B$2:$C$2</c:f>
              <c:strCache>
                <c:ptCount val="2"/>
                <c:pt idx="0">
                  <c:v>Sequential</c:v>
                </c:pt>
                <c:pt idx="1">
                  <c:v>MTflex</c:v>
                </c:pt>
              </c:strCache>
            </c:strRef>
          </c:cat>
          <c:val>
            <c:numRef>
              <c:f>CHART_OVERALL!$B$16:$C$16</c:f>
              <c:numCache>
                <c:formatCode>General</c:formatCode>
                <c:ptCount val="2"/>
                <c:pt idx="0">
                  <c:v>0.3</c:v>
                </c:pt>
                <c:pt idx="1">
                  <c:v>0.5</c:v>
                </c:pt>
              </c:numCache>
            </c:numRef>
          </c:val>
          <c:extLst>
            <c:ext xmlns:c16="http://schemas.microsoft.com/office/drawing/2014/chart" uri="{C3380CC4-5D6E-409C-BE32-E72D297353CC}">
              <c16:uniqueId val="{0000000D-D1B5-497E-A953-B0B65EA028AF}"/>
            </c:ext>
          </c:extLst>
        </c:ser>
        <c:dLbls>
          <c:showLegendKey val="0"/>
          <c:showVal val="1"/>
          <c:showCatName val="0"/>
          <c:showSerName val="0"/>
          <c:showPercent val="0"/>
          <c:showBubbleSize val="0"/>
        </c:dLbls>
        <c:gapWidth val="75"/>
        <c:overlap val="100"/>
        <c:axId val="50010001"/>
        <c:axId val="50010002"/>
      </c:barChart>
      <c:lineChart>
        <c:grouping val="standard"/>
        <c:varyColors val="0"/>
        <c:ser>
          <c:idx val="14"/>
          <c:order val="14"/>
          <c:tx>
            <c:v>SUM_LABEL</c:v>
          </c:tx>
          <c:spPr>
            <a:ln>
              <a:noFill/>
            </a:ln>
          </c:spPr>
          <c:marker>
            <c:symbol val="none"/>
          </c:marker>
          <c:dLbls>
            <c:dLbl>
              <c:idx val="0"/>
              <c:layout>
                <c:manualLayout>
                  <c:x val="-8.314773084850377E-2"/>
                  <c:y val="-2.2753124478760857E-2"/>
                </c:manualLayout>
              </c:layout>
              <c:tx>
                <c:rich>
                  <a:bodyPr/>
                  <a:lstStyle/>
                  <a:p>
                    <a:fld id="{39F5A2C6-BD4C-4416-9BD8-AADA55D1B80F}" type="VALUE">
                      <a:rPr lang="en-US"/>
                      <a:pPr/>
                      <a:t>[VALUE]</a:t>
                    </a:fld>
                    <a:r>
                      <a:rPr lang="en-US"/>
                      <a:t>hrs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1B5-497E-A953-B0B65EA028AF}"/>
                </c:ext>
              </c:extLst>
            </c:dLbl>
            <c:dLbl>
              <c:idx val="1"/>
              <c:layout>
                <c:manualLayout>
                  <c:x val="-8.8664545128219405E-2"/>
                  <c:y val="-3.7370726406197416E-2"/>
                </c:manualLayout>
              </c:layout>
              <c:tx>
                <c:rich>
                  <a:bodyPr/>
                  <a:lstStyle/>
                  <a:p>
                    <a:fld id="{6A2C4F2A-6CDB-414E-BB9C-41DD269F3CF8}" type="VALUE">
                      <a:rPr lang="en-US"/>
                      <a:pPr/>
                      <a:t>[VALUE]</a:t>
                    </a:fld>
                    <a:r>
                      <a:rPr lang="en-US"/>
                      <a:t>hrs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1B5-497E-A953-B0B65EA028AF}"/>
                </c:ext>
              </c:extLst>
            </c:dLbl>
            <c:spPr>
              <a:noFill/>
              <a:ln>
                <a:noFill/>
              </a:ln>
              <a:effectLst/>
            </c:spPr>
            <c:txPr>
              <a:bodyPr/>
              <a:lstStyle/>
              <a:p>
                <a:pPr>
                  <a:defRPr sz="1400" b="1" baseline="0">
                    <a:solidFill>
                      <a:srgbClr val="38383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CHART_OVERALL!$B$17:$C$17</c:f>
              <c:numCache>
                <c:formatCode>General</c:formatCode>
                <c:ptCount val="2"/>
                <c:pt idx="0">
                  <c:v>18.7</c:v>
                </c:pt>
                <c:pt idx="1">
                  <c:v>5.3</c:v>
                </c:pt>
              </c:numCache>
            </c:numRef>
          </c:val>
          <c:smooth val="0"/>
          <c:extLst>
            <c:ext xmlns:c16="http://schemas.microsoft.com/office/drawing/2014/chart" uri="{C3380CC4-5D6E-409C-BE32-E72D297353CC}">
              <c16:uniqueId val="{00000010-D1B5-497E-A953-B0B65EA028AF}"/>
            </c:ext>
          </c:extLst>
        </c:ser>
        <c:dLbls>
          <c:showLegendKey val="0"/>
          <c:showVal val="1"/>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0"/>
        <c:majorTickMark val="none"/>
        <c:minorTickMark val="none"/>
        <c:tickLblPos val="nextTo"/>
        <c:txPr>
          <a:bodyPr anchor="t" anchorCtr="1"/>
          <a:lstStyle/>
          <a:p>
            <a:pPr>
              <a:defRPr sz="1200" b="1"/>
            </a:pPr>
            <a:endParaRPr lang="en-US"/>
          </a:p>
        </c:txPr>
        <c:crossAx val="50010002"/>
        <c:crosses val="autoZero"/>
        <c:auto val="1"/>
        <c:lblAlgn val="ctr"/>
        <c:lblOffset val="100"/>
        <c:noMultiLvlLbl val="0"/>
      </c:catAx>
      <c:valAx>
        <c:axId val="50010002"/>
        <c:scaling>
          <c:orientation val="minMax"/>
        </c:scaling>
        <c:delete val="0"/>
        <c:axPos val="l"/>
        <c:numFmt formatCode="General" sourceLinked="1"/>
        <c:majorTickMark val="none"/>
        <c:minorTickMark val="none"/>
        <c:tickLblPos val="nextTo"/>
        <c:crossAx val="50010001"/>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a:extLst>
              <a:ext uri="{FF2B5EF4-FFF2-40B4-BE49-F238E27FC236}">
                <a16:creationId xmlns:a16="http://schemas.microsoft.com/office/drawing/2014/main" id="{9A8492AF-21D1-4EA9-B88E-2B2469E5B0BF}"/>
              </a:ext>
            </a:extLst>
          </p:cNvP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200"/>
            </a:lvl1pPr>
          </a:lstStyle>
          <a:p>
            <a:endParaRPr lang="en-US" sz="1050" b="1" dirty="0"/>
          </a:p>
        </p:txBody>
      </p:sp>
      <p:sp>
        <p:nvSpPr>
          <p:cNvPr id="3" name="Date">
            <a:extLst>
              <a:ext uri="{FF2B5EF4-FFF2-40B4-BE49-F238E27FC236}">
                <a16:creationId xmlns:a16="http://schemas.microsoft.com/office/drawing/2014/main" id="{F2C5CF11-9AB8-4366-83D6-4A911EAE67AA}"/>
              </a:ext>
            </a:extLst>
          </p:cNvPr>
          <p:cNvSpPr>
            <a:spLocks noGrp="1"/>
          </p:cNvSpPr>
          <p:nvPr>
            <p:ph type="dt" sz="quarter" idx="1"/>
          </p:nvPr>
        </p:nvSpPr>
        <p:spPr>
          <a:xfrm>
            <a:off x="5086800" y="0"/>
            <a:ext cx="1771200" cy="360000"/>
          </a:xfrm>
          <a:prstGeom prst="rect">
            <a:avLst/>
          </a:prstGeom>
        </p:spPr>
        <p:txBody>
          <a:bodyPr vert="horz" lIns="91440" tIns="45720" rIns="91440" bIns="45720" rtlCol="0"/>
          <a:lstStyle>
            <a:lvl1pPr algn="r">
              <a:defRPr sz="1200"/>
            </a:lvl1pPr>
          </a:lstStyle>
          <a:p>
            <a:fld id="{FEF1F2B9-B350-4061-A6D1-2A3340A8623F}" type="datetimeFigureOut">
              <a:rPr lang="en-US" sz="1050" smtClean="0"/>
              <a:t>2/15/2024</a:t>
            </a:fld>
            <a:endParaRPr lang="en-US" sz="1050" dirty="0"/>
          </a:p>
        </p:txBody>
      </p:sp>
      <p:sp>
        <p:nvSpPr>
          <p:cNvPr id="4" name="Footer Placeholder">
            <a:extLst>
              <a:ext uri="{FF2B5EF4-FFF2-40B4-BE49-F238E27FC236}">
                <a16:creationId xmlns:a16="http://schemas.microsoft.com/office/drawing/2014/main" id="{9797856F-D8D3-4EDB-AD63-B3F84321424C}"/>
              </a:ext>
            </a:extLst>
          </p:cNvPr>
          <p:cNvSpPr>
            <a:spLocks noGrp="1"/>
          </p:cNvSpPr>
          <p:nvPr>
            <p:ph type="ftr" sz="quarter" idx="2"/>
          </p:nvPr>
        </p:nvSpPr>
        <p:spPr>
          <a:xfrm>
            <a:off x="0" y="8784000"/>
            <a:ext cx="4363200" cy="3600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a:extLst>
              <a:ext uri="{FF2B5EF4-FFF2-40B4-BE49-F238E27FC236}">
                <a16:creationId xmlns:a16="http://schemas.microsoft.com/office/drawing/2014/main" id="{DA566997-7A2F-418F-AC55-BAC678F9F134}"/>
              </a:ext>
            </a:extLst>
          </p:cNvPr>
          <p:cNvSpPr>
            <a:spLocks noGrp="1"/>
          </p:cNvSpPr>
          <p:nvPr>
            <p:ph type="sldNum" sz="quarter" idx="3"/>
          </p:nvPr>
        </p:nvSpPr>
        <p:spPr>
          <a:xfrm>
            <a:off x="5086800" y="8784000"/>
            <a:ext cx="1771200" cy="360000"/>
          </a:xfrm>
          <a:prstGeom prst="rect">
            <a:avLst/>
          </a:prstGeom>
        </p:spPr>
        <p:txBody>
          <a:bodyPr vert="horz" lIns="91440" tIns="45720" rIns="91440" bIns="45720" rtlCol="0" anchor="b"/>
          <a:lstStyle>
            <a:lvl1pPr algn="r">
              <a:defRPr sz="1200"/>
            </a:lvl1pPr>
          </a:lstStyle>
          <a:p>
            <a:r>
              <a:rPr lang="en-US" sz="1050" b="1" dirty="0">
                <a:solidFill>
                  <a:schemeClr val="accent2"/>
                </a:solidFill>
              </a:rPr>
              <a:t>Hand out</a:t>
            </a:r>
            <a:r>
              <a:rPr lang="en-US" sz="1050" dirty="0">
                <a:solidFill>
                  <a:schemeClr val="accent2"/>
                </a:solidFill>
              </a:rPr>
              <a:t> </a:t>
            </a:r>
            <a:fld id="{C92BABF8-1341-4DCB-864A-D83C08BEEAE4}" type="slidenum">
              <a:rPr lang="en-US" sz="1050" smtClean="0"/>
              <a:t>‹#›</a:t>
            </a:fld>
            <a:endParaRPr lang="en-US" sz="1050" dirty="0"/>
          </a:p>
        </p:txBody>
      </p:sp>
      <p:pic>
        <p:nvPicPr>
          <p:cNvPr id="6" name="Siemens logo">
            <a:extLst>
              <a:ext uri="{FF2B5EF4-FFF2-40B4-BE49-F238E27FC236}">
                <a16:creationId xmlns:a16="http://schemas.microsoft.com/office/drawing/2014/main" id="{C5A460D9-E760-498F-8A06-286EB0B001C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00" y="550800"/>
            <a:ext cx="1152000" cy="183168"/>
          </a:xfrm>
          <a:prstGeom prst="rect">
            <a:avLst/>
          </a:prstGeom>
        </p:spPr>
      </p:pic>
    </p:spTree>
    <p:extLst>
      <p:ext uri="{BB962C8B-B14F-4D97-AF65-F5344CB8AC3E}">
        <p14:creationId xmlns:p14="http://schemas.microsoft.com/office/powerpoint/2010/main" val="135978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050" b="1"/>
            </a:lvl1pPr>
          </a:lstStyle>
          <a:p>
            <a:endParaRPr lang="en-US" dirty="0"/>
          </a:p>
        </p:txBody>
      </p:sp>
      <p:sp>
        <p:nvSpPr>
          <p:cNvPr id="3" name="Date"/>
          <p:cNvSpPr>
            <a:spLocks noGrp="1"/>
          </p:cNvSpPr>
          <p:nvPr>
            <p:ph type="dt" idx="1"/>
          </p:nvPr>
        </p:nvSpPr>
        <p:spPr>
          <a:xfrm>
            <a:off x="5086800" y="0"/>
            <a:ext cx="1771200" cy="360000"/>
          </a:xfrm>
          <a:prstGeom prst="rect">
            <a:avLst/>
          </a:prstGeom>
        </p:spPr>
        <p:txBody>
          <a:bodyPr vert="horz" lIns="91440" tIns="45720" rIns="91440" bIns="45720" rtlCol="0"/>
          <a:lstStyle>
            <a:lvl1pPr algn="r">
              <a:defRPr sz="1050"/>
            </a:lvl1pPr>
          </a:lstStyle>
          <a:p>
            <a:fld id="{76FBC1AF-E4C9-412F-9B6D-66CD520F95DB}" type="datetimeFigureOut">
              <a:rPr lang="en-US" smtClean="0"/>
              <a:pPr/>
              <a:t>2/15/2024</a:t>
            </a:fld>
            <a:endParaRPr lang="en-US" dirty="0"/>
          </a:p>
        </p:txBody>
      </p:sp>
      <p:sp>
        <p:nvSpPr>
          <p:cNvPr id="4" name="Slide Image Placeholder"/>
          <p:cNvSpPr>
            <a:spLocks noGrp="1" noRot="1" noChangeAspect="1"/>
          </p:cNvSpPr>
          <p:nvPr>
            <p:ph type="sldImg" idx="2"/>
          </p:nvPr>
        </p:nvSpPr>
        <p:spPr>
          <a:xfrm>
            <a:off x="406800" y="619200"/>
            <a:ext cx="6048000" cy="3402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p:cNvSpPr>
            <a:spLocks noGrp="1"/>
          </p:cNvSpPr>
          <p:nvPr>
            <p:ph type="body" sz="quarter" idx="3"/>
          </p:nvPr>
        </p:nvSpPr>
        <p:spPr>
          <a:xfrm>
            <a:off x="406800" y="4575600"/>
            <a:ext cx="6048000" cy="3960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Footer Placeholder"/>
          <p:cNvSpPr>
            <a:spLocks noGrp="1"/>
          </p:cNvSpPr>
          <p:nvPr>
            <p:ph type="ftr" sz="quarter" idx="4"/>
          </p:nvPr>
        </p:nvSpPr>
        <p:spPr>
          <a:xfrm>
            <a:off x="0" y="8784000"/>
            <a:ext cx="4363200" cy="360000"/>
          </a:xfrm>
          <a:prstGeom prst="rect">
            <a:avLst/>
          </a:prstGeom>
        </p:spPr>
        <p:txBody>
          <a:bodyPr vert="horz" lIns="91440" tIns="45720" rIns="91440" bIns="45720" rtlCol="0" anchor="b"/>
          <a:lstStyle>
            <a:lvl1pPr algn="l">
              <a:defRPr sz="1050"/>
            </a:lvl1pPr>
          </a:lstStyle>
          <a:p>
            <a:endParaRPr lang="en-US" dirty="0"/>
          </a:p>
        </p:txBody>
      </p:sp>
      <p:sp>
        <p:nvSpPr>
          <p:cNvPr id="7" name="Slide Number Placeholder"/>
          <p:cNvSpPr>
            <a:spLocks noGrp="1"/>
          </p:cNvSpPr>
          <p:nvPr>
            <p:ph type="sldNum" sz="quarter" idx="5"/>
          </p:nvPr>
        </p:nvSpPr>
        <p:spPr>
          <a:xfrm>
            <a:off x="5086800" y="8784000"/>
            <a:ext cx="1771200" cy="360000"/>
          </a:xfrm>
          <a:prstGeom prst="rect">
            <a:avLst/>
          </a:prstGeom>
        </p:spPr>
        <p:txBody>
          <a:bodyPr vert="horz" lIns="91440" tIns="45720" rIns="91440" bIns="45720" rtlCol="0" anchor="b"/>
          <a:lstStyle>
            <a:lvl1pPr algn="r">
              <a:defRPr sz="1050"/>
            </a:lvl1pPr>
          </a:lstStyle>
          <a:p>
            <a:r>
              <a:rPr lang="en-US" b="1" dirty="0">
                <a:solidFill>
                  <a:schemeClr val="accent2"/>
                </a:solidFill>
              </a:rPr>
              <a:t>Notes</a:t>
            </a:r>
            <a:r>
              <a:rPr lang="en-US" dirty="0"/>
              <a:t> </a:t>
            </a:r>
            <a:fld id="{E76C657F-0E32-4130-ADDA-66B81138A76A}" type="slidenum">
              <a:rPr lang="en-US" smtClean="0"/>
              <a:pPr/>
              <a:t>‹#›</a:t>
            </a:fld>
            <a:endParaRPr lang="en-US" dirty="0"/>
          </a:p>
        </p:txBody>
      </p:sp>
    </p:spTree>
    <p:extLst>
      <p:ext uri="{BB962C8B-B14F-4D97-AF65-F5344CB8AC3E}">
        <p14:creationId xmlns:p14="http://schemas.microsoft.com/office/powerpoint/2010/main" val="52730607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14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a:t>
            </a:fld>
            <a:endParaRPr lang="en-US" dirty="0"/>
          </a:p>
        </p:txBody>
      </p:sp>
    </p:spTree>
    <p:extLst>
      <p:ext uri="{BB962C8B-B14F-4D97-AF65-F5344CB8AC3E}">
        <p14:creationId xmlns:p14="http://schemas.microsoft.com/office/powerpoint/2010/main" val="2630379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15</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225787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17</a:t>
            </a:fld>
            <a:endParaRPr lang="en-US" dirty="0"/>
          </a:p>
        </p:txBody>
      </p:sp>
    </p:spTree>
    <p:extLst>
      <p:ext uri="{BB962C8B-B14F-4D97-AF65-F5344CB8AC3E}">
        <p14:creationId xmlns:p14="http://schemas.microsoft.com/office/powerpoint/2010/main" val="16396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34</a:t>
            </a:fld>
            <a:endParaRPr lang="en-US" dirty="0"/>
          </a:p>
        </p:txBody>
      </p:sp>
    </p:spTree>
    <p:extLst>
      <p:ext uri="{BB962C8B-B14F-4D97-AF65-F5344CB8AC3E}">
        <p14:creationId xmlns:p14="http://schemas.microsoft.com/office/powerpoint/2010/main" val="216871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r>
              <a:rPr lang="en-US" dirty="0"/>
              <a:t>Please contact your Calibre</a:t>
            </a:r>
            <a:r>
              <a:rPr lang="en-US" baseline="0" dirty="0"/>
              <a:t> PERC PE for additional information on these topics. </a:t>
            </a:r>
            <a:endParaRPr lang="en-US" dirty="0"/>
          </a:p>
        </p:txBody>
      </p:sp>
      <p:sp>
        <p:nvSpPr>
          <p:cNvPr id="4" name="Header Placeholder 3"/>
          <p:cNvSpPr>
            <a:spLocks noGrp="1"/>
          </p:cNvSpPr>
          <p:nvPr>
            <p:ph type="hdr" sz="quarter" idx="10"/>
          </p:nvPr>
        </p:nvSpPr>
        <p:spPr/>
        <p:txBody>
          <a:bodyPr/>
          <a:lstStyle/>
          <a:p>
            <a:pPr>
              <a:defRPr/>
            </a:pPr>
            <a:r>
              <a:rPr lang="en-US"/>
              <a:t>Presentation Title</a:t>
            </a:r>
          </a:p>
        </p:txBody>
      </p:sp>
      <p:sp>
        <p:nvSpPr>
          <p:cNvPr id="5" name="Slide Number Placeholder 4"/>
          <p:cNvSpPr>
            <a:spLocks noGrp="1"/>
          </p:cNvSpPr>
          <p:nvPr>
            <p:ph type="sldNum" sz="quarter" idx="11"/>
          </p:nvPr>
        </p:nvSpPr>
        <p:spPr/>
        <p:txBody>
          <a:bodyPr/>
          <a:lstStyle/>
          <a:p>
            <a:fld id="{4EF60D13-6827-4DE5-BBDB-189D9C1C94B1}" type="slidenum">
              <a:rPr lang="en-US" smtClean="0"/>
              <a:pPr/>
              <a:t>36</a:t>
            </a:fld>
            <a:endParaRPr lang="en-US"/>
          </a:p>
        </p:txBody>
      </p:sp>
      <p:sp>
        <p:nvSpPr>
          <p:cNvPr id="6" name="Footer Placeholder 5"/>
          <p:cNvSpPr>
            <a:spLocks noGrp="1"/>
          </p:cNvSpPr>
          <p:nvPr>
            <p:ph type="ftr" sz="quarter" idx="12"/>
          </p:nvPr>
        </p:nvSpPr>
        <p:spPr/>
        <p:txBody>
          <a:bodyPr/>
          <a:lstStyle/>
          <a:p>
            <a:r>
              <a:rPr lang="en-US"/>
              <a:t>Your Initials, Presentation Title, Month Year</a:t>
            </a:r>
            <a:endParaRPr lang="en-US" dirty="0"/>
          </a:p>
        </p:txBody>
      </p:sp>
    </p:spTree>
    <p:extLst>
      <p:ext uri="{BB962C8B-B14F-4D97-AF65-F5344CB8AC3E}">
        <p14:creationId xmlns:p14="http://schemas.microsoft.com/office/powerpoint/2010/main" val="133324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39</a:t>
            </a:fld>
            <a:endParaRPr lang="en-US" dirty="0"/>
          </a:p>
        </p:txBody>
      </p:sp>
    </p:spTree>
    <p:extLst>
      <p:ext uri="{BB962C8B-B14F-4D97-AF65-F5344CB8AC3E}">
        <p14:creationId xmlns:p14="http://schemas.microsoft.com/office/powerpoint/2010/main" val="410379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19125"/>
            <a:ext cx="6045200"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46</a:t>
            </a:fld>
            <a:endParaRPr lang="en-US" dirty="0"/>
          </a:p>
        </p:txBody>
      </p:sp>
    </p:spTree>
    <p:extLst>
      <p:ext uri="{BB962C8B-B14F-4D97-AF65-F5344CB8AC3E}">
        <p14:creationId xmlns:p14="http://schemas.microsoft.com/office/powerpoint/2010/main" val="30302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47</a:t>
            </a:fld>
            <a:endParaRPr lang="en-US" dirty="0"/>
          </a:p>
        </p:txBody>
      </p:sp>
    </p:spTree>
    <p:extLst>
      <p:ext uri="{BB962C8B-B14F-4D97-AF65-F5344CB8AC3E}">
        <p14:creationId xmlns:p14="http://schemas.microsoft.com/office/powerpoint/2010/main" val="104032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b="1" dirty="0">
                <a:solidFill>
                  <a:schemeClr val="accent2"/>
                </a:solidFill>
              </a:rPr>
              <a:t>Notes</a:t>
            </a:r>
            <a:r>
              <a:rPr lang="en-US" dirty="0"/>
              <a:t> </a:t>
            </a:r>
            <a:fld id="{E76C657F-0E32-4130-ADDA-66B81138A76A}" type="slidenum">
              <a:rPr lang="en-US" smtClean="0"/>
              <a:pPr/>
              <a:t>48</a:t>
            </a:fld>
            <a:endParaRPr lang="en-US" dirty="0"/>
          </a:p>
        </p:txBody>
      </p:sp>
    </p:spTree>
    <p:extLst>
      <p:ext uri="{BB962C8B-B14F-4D97-AF65-F5344CB8AC3E}">
        <p14:creationId xmlns:p14="http://schemas.microsoft.com/office/powerpoint/2010/main" val="340220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b="1" dirty="0">
                <a:solidFill>
                  <a:schemeClr val="accent2"/>
                </a:solidFill>
              </a:rPr>
              <a:t>Notes</a:t>
            </a:r>
            <a:r>
              <a:rPr lang="en-US" dirty="0"/>
              <a:t> </a:t>
            </a:r>
            <a:fld id="{E76C657F-0E32-4130-ADDA-66B81138A76A}" type="slidenum">
              <a:rPr lang="en-US" smtClean="0"/>
              <a:pPr/>
              <a:t>49</a:t>
            </a:fld>
            <a:endParaRPr lang="en-US" dirty="0"/>
          </a:p>
        </p:txBody>
      </p:sp>
    </p:spTree>
    <p:extLst>
      <p:ext uri="{BB962C8B-B14F-4D97-AF65-F5344CB8AC3E}">
        <p14:creationId xmlns:p14="http://schemas.microsoft.com/office/powerpoint/2010/main" val="164315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2</a:t>
            </a:fld>
            <a:endParaRPr lang="en-US" dirty="0"/>
          </a:p>
        </p:txBody>
      </p:sp>
    </p:spTree>
    <p:extLst>
      <p:ext uri="{BB962C8B-B14F-4D97-AF65-F5344CB8AC3E}">
        <p14:creationId xmlns:p14="http://schemas.microsoft.com/office/powerpoint/2010/main" val="421504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a:t>
            </a:fld>
            <a:endParaRPr lang="en-US" dirty="0"/>
          </a:p>
        </p:txBody>
      </p:sp>
    </p:spTree>
    <p:extLst>
      <p:ext uri="{BB962C8B-B14F-4D97-AF65-F5344CB8AC3E}">
        <p14:creationId xmlns:p14="http://schemas.microsoft.com/office/powerpoint/2010/main" val="5728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8</a:t>
            </a:fld>
            <a:endParaRPr lang="en-US" dirty="0"/>
          </a:p>
        </p:txBody>
      </p:sp>
    </p:spTree>
    <p:extLst>
      <p:ext uri="{BB962C8B-B14F-4D97-AF65-F5344CB8AC3E}">
        <p14:creationId xmlns:p14="http://schemas.microsoft.com/office/powerpoint/2010/main" val="381283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9</a:t>
            </a:fld>
            <a:endParaRPr lang="en-US" dirty="0"/>
          </a:p>
        </p:txBody>
      </p:sp>
    </p:spTree>
    <p:extLst>
      <p:ext uri="{BB962C8B-B14F-4D97-AF65-F5344CB8AC3E}">
        <p14:creationId xmlns:p14="http://schemas.microsoft.com/office/powerpoint/2010/main" val="321787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10</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359135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11</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407769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ea typeface="ＭＳ Ｐゴシック" pitchFamily="-112" charset="-128"/>
              </a:rPr>
              <a:t>Presentation Title</a:t>
            </a:r>
          </a:p>
        </p:txBody>
      </p:sp>
      <p:sp>
        <p:nvSpPr>
          <p:cNvPr id="72707" name="Rectangle 2"/>
          <p:cNvSpPr>
            <a:spLocks noGrp="1" noRot="1" noChangeAspect="1" noChangeArrowheads="1" noTextEdit="1"/>
          </p:cNvSpPr>
          <p:nvPr>
            <p:ph type="sldImg"/>
          </p:nvPr>
        </p:nvSpPr>
        <p:spPr>
          <a:xfrm>
            <a:off x="-133350" y="584200"/>
            <a:ext cx="6969125" cy="3921125"/>
          </a:xfrm>
          <a:ln/>
        </p:spPr>
      </p:sp>
      <p:sp>
        <p:nvSpPr>
          <p:cNvPr id="72708" name="Rectangle 3"/>
          <p:cNvSpPr>
            <a:spLocks noGrp="1" noChangeArrowheads="1"/>
          </p:cNvSpPr>
          <p:nvPr>
            <p:ph type="body" idx="1"/>
          </p:nvPr>
        </p:nvSpPr>
        <p:spPr>
          <a:noFill/>
          <a:ln/>
        </p:spPr>
        <p:txBody>
          <a:bodyPr/>
          <a:lstStyle/>
          <a:p>
            <a:pPr eaLnBrk="1" hangingPunct="1"/>
            <a:endParaRPr lang="en-US" dirty="0"/>
          </a:p>
        </p:txBody>
      </p:sp>
      <p:sp>
        <p:nvSpPr>
          <p:cNvPr id="5" name="Slide Number Placeholder 4"/>
          <p:cNvSpPr>
            <a:spLocks noGrp="1"/>
          </p:cNvSpPr>
          <p:nvPr>
            <p:ph type="sldNum" sz="quarter" idx="10"/>
          </p:nvPr>
        </p:nvSpPr>
        <p:spPr>
          <a:xfrm>
            <a:off x="3796374" y="11040451"/>
            <a:ext cx="2903560" cy="580340"/>
          </a:xfrm>
          <a:prstGeom prst="rect">
            <a:avLst/>
          </a:prstGeom>
        </p:spPr>
        <p:txBody>
          <a:bodyPr/>
          <a:lstStyle/>
          <a:p>
            <a:fld id="{4EF60D13-6827-4DE5-BBDB-189D9C1C94B1}" type="slidenum">
              <a:rPr lang="en-US" smtClean="0"/>
              <a:pPr/>
              <a:t>12</a:t>
            </a:fld>
            <a:endParaRPr lang="en-US" dirty="0"/>
          </a:p>
        </p:txBody>
      </p:sp>
      <p:sp>
        <p:nvSpPr>
          <p:cNvPr id="6" name="Footer Placeholder 5"/>
          <p:cNvSpPr>
            <a:spLocks noGrp="1"/>
          </p:cNvSpPr>
          <p:nvPr>
            <p:ph type="ftr" sz="quarter" idx="11"/>
          </p:nvPr>
        </p:nvSpPr>
        <p:spPr>
          <a:xfrm>
            <a:off x="0" y="11040451"/>
            <a:ext cx="2903560" cy="580340"/>
          </a:xfrm>
          <a:prstGeom prst="rect">
            <a:avLst/>
          </a:prstGeom>
        </p:spPr>
        <p:txBody>
          <a:bodyPr/>
          <a:lstStyle/>
          <a:p>
            <a:r>
              <a:rPr lang="en-US" dirty="0"/>
              <a:t>Your Initials, Presentation Title, Month Year</a:t>
            </a:r>
          </a:p>
        </p:txBody>
      </p:sp>
    </p:spTree>
    <p:extLst>
      <p:ext uri="{BB962C8B-B14F-4D97-AF65-F5344CB8AC3E}">
        <p14:creationId xmlns:p14="http://schemas.microsoft.com/office/powerpoint/2010/main" val="122387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14</a:t>
            </a:fld>
            <a:endParaRPr lang="en-US" dirty="0"/>
          </a:p>
        </p:txBody>
      </p:sp>
    </p:spTree>
    <p:extLst>
      <p:ext uri="{BB962C8B-B14F-4D97-AF65-F5344CB8AC3E}">
        <p14:creationId xmlns:p14="http://schemas.microsoft.com/office/powerpoint/2010/main" val="1614302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9" name="Rectangle 8">
            <a:extLst>
              <a:ext uri="{FF2B5EF4-FFF2-40B4-BE49-F238E27FC236}">
                <a16:creationId xmlns:a16="http://schemas.microsoft.com/office/drawing/2014/main" id="{33499CE7-D1C7-4F9A-BA6C-8302959E2032}"/>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descr="A picture containing fireworks, star, table, sky&#10;&#10;Description automatically generated">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53BE117E-CDD5-4342-8C0F-74E4ED307BBB}"/>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B219785C-AE8F-854B-8046-BA6D1DA599F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9529802F-08FD-294F-A76F-398E506DD58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239F0CC0-BAD1-6140-9068-7B4B3643E924}"/>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88BCB114-9238-C24F-998F-80ED043AF1D5}"/>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57D6E603-AE0D-FD4D-B83B-004B60126B4D}"/>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A5272C97-25A1-E64A-99C2-B1AEC71AB16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0EAF05FD-6D7D-BD42-9365-07362DBA8A0E}"/>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7B121FD7-F304-134A-B65C-21B9E641983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01ADCDD8-6878-7F44-847A-7A90BAF42050}"/>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C6E9F728-C879-3149-AD93-E5C37D1E10DD}"/>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3231059F-5DC1-464B-870D-B5226B336D74}"/>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454E27F2-18EB-D240-9FBE-1559E915FEB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EBE7F1AB-1666-F845-BCF2-C4D17A3F31A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ADAA1130-3074-E04E-A8B1-3BBA4521B6C5}"/>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512BA223-DE19-A147-A0D0-B79B2964001B}"/>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8047752A-61E9-D84E-8808-F8C3E9FEFF07}"/>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543B7AB3-1C4F-0246-BB82-21A700A14E29}"/>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28799C5E-D158-204F-94B8-3F29F69AEC85}"/>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1B3ECE5A-332D-004A-B320-E4D936E10C02}"/>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B3E9FDB4-89F0-AA4F-BF1C-2409C78E1337}"/>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3FCA14BA-240F-1C48-84AF-574C4EDD0882}"/>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A27D0139-DEB5-EB40-B524-8AFC68AB878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41AFACC4-FF0C-764D-B391-E58E0FDFAE1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4F1E145C-3AC4-104D-A098-4A9B2AC78152}"/>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EB7627AC-9C88-184D-A00F-EF45833556E3}"/>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1FF49C28-7FAD-2E43-B87C-F9AEED40F7C9}"/>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1EC6E20C-F73B-6743-8688-C2D7BECEE950}"/>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E082B54-B227-7B49-B284-F9774FA2D0B0}"/>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3F3FD44E-6F76-6142-9A57-4F43BC62AB49}"/>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0539DDBE-5A7C-0343-BC88-7D442AF5227F}"/>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73411D37-CFD5-EC49-955B-E01CF3E6325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3C6B3653-DE26-9E45-823D-88171F6A9C6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32A999F3-9E92-4948-B75C-4413ECA7A21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EDA33CE2-2587-004D-AF12-497BE4A5E6D9}"/>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D3117870-1D79-9341-838C-8B64EBF0DFB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A588610C-DA7D-DA4E-846D-C3022F92490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89EE12E5-6ED9-7445-9810-C67CCF7ACC49}"/>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FB12E0F-93B1-0C4A-A438-B6769B8533DF}"/>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97F5005-E5D7-A443-AE7D-FA9E8032291A}"/>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C2298A34-0F4C-7141-AE9A-87C1F8174F3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507678CE-1508-AC44-9E29-F530CD4EB9A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30" name="Cognisphere" descr="Siemens Cognisphere on Deep Blue background">
            <a:extLst>
              <a:ext uri="{FF2B5EF4-FFF2-40B4-BE49-F238E27FC236}">
                <a16:creationId xmlns:a16="http://schemas.microsoft.com/office/drawing/2014/main" id="{FBBACCC7-9BFB-4DDF-A9E1-9C95ABD2599C}"/>
              </a:ext>
            </a:extLst>
          </p:cNvPr>
          <p:cNvPicPr>
            <a:picLocks noChangeAspect="1"/>
          </p:cNvPicPr>
          <p:nvPr userDrawn="1"/>
        </p:nvPicPr>
        <p:blipFill>
          <a:blip r:embed="rId2"/>
          <a:srcRect/>
          <a:stretch/>
        </p:blipFill>
        <p:spPr bwMode="invGray">
          <a:xfrm>
            <a:off x="693"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11467217-650A-124F-8AD4-C6500CB80433}"/>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CC6EF851-9403-6340-8F90-76D658BB243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80C5C015-4929-0F4A-8C7E-FDF7B3D5B0DC}"/>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5369C0D7-A503-804B-B5B8-31A0E310F04F}"/>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CB69E44C-EECC-D14A-AE40-D71BA5C0E4F8}"/>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7F3066DC-9573-924D-9157-0C4EF161093A}"/>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CC7DB519-9819-A345-8751-1909BF10847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4BF147C4-DA96-0445-A905-FC088BA8283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C34F81D2-B29B-474C-873F-06C7174370DC}"/>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B0D0E1D5-D91F-3E47-BB34-13AECDD85B70}"/>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5B8D16E8-2D9D-F742-A230-5E5635E0DC17}"/>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8672C1B3-CF2D-144F-8E19-0562FBC5B94F}"/>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9FF95F11-969B-E04F-AE81-C60289C44EE2}"/>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D9BCA654-894A-F54B-AF84-ABEFE42F7DB2}"/>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FB11018-F34B-2941-B5B5-4D730D79FF3B}"/>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030D7413-10FC-6542-A497-FAC885E2F11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680D773D-2470-8941-9957-F28B2D9B012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D063393-980D-3D44-8700-3669AB3CBDB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1BACF4C-75A5-0843-AC2D-9D059A7AFF5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DDF07249-A2CD-184B-BFA6-CD7186D7911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F53E876C-2E53-4F4D-8FD1-B8907D22866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30" name="Cognisphere" descr="Siemens Cognisphere on Deep Blue Petrol gradient">
            <a:extLst>
              <a:ext uri="{FF2B5EF4-FFF2-40B4-BE49-F238E27FC236}">
                <a16:creationId xmlns:a16="http://schemas.microsoft.com/office/drawing/2014/main" id="{002D0274-5206-46B4-A2D9-3049BB94B149}"/>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9487DC36-1970-CF49-9F03-FC6C0954379B}"/>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D8FACA03-AC57-C140-B9DF-52F833EB676D}"/>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8705E40A-B21C-A848-A88C-3CD2CEB40BC0}"/>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840747FC-D86D-4B44-8D7B-62CF392D174C}"/>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81F71A6D-EE7F-F042-BAF0-1231FC0E342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EA13CAC5-0AF5-E94B-88EB-F9D00727EC4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C6B6F9C9-0F30-614E-8E7E-4AE4EF9CBE0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71B2DDC5-E6EA-6A40-AAC7-323F71D1E71A}"/>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57BC5CA6-6AE7-FE44-AE40-BA2A8217FE0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7D0AA762-2D27-9743-B114-6D9CC3F3F609}"/>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37470650-8342-F24B-94B3-AC3A78BFDD52}"/>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1C4A8AFF-32F0-D344-AF56-D16B0EDB0B1A}"/>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6750F8A9-FEF0-6E42-93CA-298D425CF395}"/>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910097E9-8125-B749-AE7D-3D190BC5F595}"/>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C4012EAE-333D-334E-B5D4-14D90F601CB0}"/>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341EB00F-D928-C048-ACB8-BAAB749CEAE6}"/>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AC93FB83-AAFF-7D43-A124-A5604F8F13C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6F63377B-4A15-4B48-8DE4-BE11A54E55F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F7A02BE-DA3E-F549-96FB-3FE412DD650F}"/>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4FC1AB01-DAD2-214B-A2A7-F0C7F600CF9E}"/>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8A5EBAE4-07AE-1B4B-AAF7-1A498922F29A}"/>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813591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Gradient DB–Petrol 6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29" name="Cognisphere" descr="Siemens Cognisphere on Deep Blue Petrol gradient">
            <a:extLst>
              <a:ext uri="{FF2B5EF4-FFF2-40B4-BE49-F238E27FC236}">
                <a16:creationId xmlns:a16="http://schemas.microsoft.com/office/drawing/2014/main" id="{BDD89FF8-6988-4458-B89A-C7ED61383A1A}"/>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1"/>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E90418EA-439E-C346-89AE-093E39231237}"/>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21F069CF-31E9-3E45-8F4B-29074DC650C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3A90EDF3-90B1-C746-9C30-B9E93ED6A988}"/>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3DBA28D0-ED1D-F846-9CE9-1BC5B99F2BA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8ECFB945-568D-D04F-A857-6852982A28A1}"/>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C4A5546A-4960-184A-A216-26E3656CCAEC}"/>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E8DB6C1D-B26C-4346-923C-2567B334B8C2}"/>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BB0009D2-FA01-094D-8128-7427728FF5B0}"/>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FBCFD0F1-7902-6341-AE46-E8AA771D1926}"/>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B1F27D2C-E8A5-3740-A854-B6EC5625B0D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39DBE8F3-40DE-8546-A0DD-6F3C136B4328}"/>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7F30F992-8834-9543-A21F-5BE0601B757B}"/>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BEFFBB58-DF82-AC40-A0B9-800F973F830A}"/>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047CE196-FB38-6C4F-8879-01A7756A66B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14526CE6-3EDA-BD4B-B225-721391B76AE9}"/>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ED32BE9E-9C38-E54E-ABF2-2B9F84C520E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4744799A-927E-494A-949C-3976ED48E1E0}"/>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D30DBC60-7C5C-BE43-B61B-E6A951D49FF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75EC92AF-918D-E242-8F09-8A7C7C94DC7B}"/>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40B21EA5-34CE-D449-BD78-7E35656782B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EEF1AD41-D2FC-E14B-A057-19707596E03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1654260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29" name="Cognisphere" descr="Siemens Cognisphere on Deep Blue Petrol gradient">
            <a:extLst>
              <a:ext uri="{FF2B5EF4-FFF2-40B4-BE49-F238E27FC236}">
                <a16:creationId xmlns:a16="http://schemas.microsoft.com/office/drawing/2014/main" id="{50AF305F-3940-4001-AE3A-055F50976563}"/>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F79E4775-239E-A84F-845E-D235A3A59E1B}"/>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435104E1-20CA-D04D-B5A3-BD258708C6D6}"/>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36BC61CF-6771-BC48-9F0B-8CC4E193F04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ADE2FC6A-B11B-2A41-9E89-DBE560DE1EDF}"/>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AD6F8205-6262-1442-85DA-F3A142E11662}"/>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2AF1C584-16E2-4B4B-92F0-190472A0359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E3A28370-AD1B-3D47-BA38-46BE96392B7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43454CC4-3CDE-E546-B65D-353F316CDAF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ED9CD9BE-49DA-4840-98FB-5EBEDC449CF1}"/>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DC9B90C-5777-4E44-B1A3-BC59812F6202}"/>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CB751049-808E-854B-A60C-568389B6DD24}"/>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A4F89BE9-D040-FD43-8641-5B54F5D6631A}"/>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C1CC7E88-8978-6B4F-B1D2-8E2C64131E15}"/>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E2A80A3F-78BA-3540-8809-6B4DE596277D}"/>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96DEC1E5-A393-1544-9AB2-3C719722E5A8}"/>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48ECE8D5-8C8D-3E43-9385-4587CF2AA2AE}"/>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FA540B43-8E64-1247-9616-2A32B31181F4}"/>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11069C9F-6D92-2444-B1E2-0787D4415E1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C3CF25DD-CDCB-EA43-A568-C58D2AA263E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D5B4F7B4-66A3-5B40-AD79-508452210EC0}"/>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F0AC01D0-DA1C-1F41-83AC-7F42128DBD3F}"/>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845533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5D30B7E0-C85E-6343-8944-7F90B99F2CE0}"/>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705732E-D79D-4A4F-82DB-67CEA9D0338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01FA6CCA-6D59-4B4B-8335-87F158D36616}"/>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E1BF37B-9892-B040-8DE8-EA304F74430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060DDA3E-B1B8-C446-86F9-F130E869C8CC}"/>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42EC57E9-7B35-3741-8588-A05DDAC5C98B}"/>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260F2B5B-238A-6A40-8E9B-45EC6A84F817}"/>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3A88516-B767-8141-9598-4B23AAC49FE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FC54BFC2-D830-8E40-BEF9-EFB21E87AF12}"/>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32789D0A-E6DD-404C-971A-120E4AF8D355}"/>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2459A730-5723-894A-8BDA-96768FFECF93}"/>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F9590959-0A34-394F-99A2-898EFFC730C9}"/>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A99E8866-0E23-D841-BA58-999CCF3195E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2AA76DB6-0211-AB42-A84E-26B86866ECD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0E1812C7-0AD1-D84C-97F8-4D5E6F7DE0F2}"/>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E7FE5640-3A2B-BF44-B165-1C2CF46ECB2E}"/>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966A8BEB-0E3A-5A4D-BD6F-528214AF1B2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2D75810E-B376-D24D-97AC-17F279F9BFB7}"/>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EC8BCC0A-86D7-7743-B0DE-6EE7746FFAC8}"/>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9D08D5ED-5ED5-494E-A99D-4F64ADE315B6}"/>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5E9CD1B1-1E44-C642-90E9-70693D84761D}"/>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990781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3" pos="7416" userDrawn="1">
          <p15:clr>
            <a:srgbClr val="65CEFF"/>
          </p15:clr>
        </p15:guide>
        <p15:guide id="4" orient="horz" pos="2206">
          <p15:clr>
            <a:srgbClr val="65CEFF"/>
          </p15:clr>
        </p15:guide>
        <p15:guide id="6" orient="horz" pos="4157">
          <p15:clr>
            <a:srgbClr val="65CEFF"/>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56AAC322-A587-0D44-9CDC-7DA011D994FD}"/>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CC8EC03B-39C5-0E45-AD0F-DE2479FFECB9}"/>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A5B8C075-D469-5945-8A81-FECAB28B4205}"/>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9E6D37D9-3301-F54F-9272-9D252A6EC58C}"/>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595EA0FA-9501-B547-8135-2C3BC9966CA4}"/>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11D6F0E7-49AB-0E44-A424-AE9E809C800E}"/>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B8241830-918C-D640-9D55-215C3DE4BED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968923F-80FF-8A45-A7BA-12B93FD3E61A}"/>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9120F0CB-3F89-FD48-8828-371EFE6E64A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AE5F0138-FE18-2447-9206-3096D156DCA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83C7C61E-04DA-5549-B482-33FC7E0BDEF5}"/>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FA4769DE-B43A-964E-BFA9-FFA182F859A9}"/>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91E17DAC-840F-CE4F-93D6-9BD633AB24FA}"/>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075373C4-4D07-E84D-BA6C-1B009B58C60F}"/>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491EE608-7320-F042-856E-432165CE759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46F3B282-50D5-114A-81CE-18E1B86FAFA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3D183DD2-9850-F84D-A98F-EABE4BCEED5C}"/>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CCD88A22-6F41-C44E-8743-8B6862A5793B}"/>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EC234909-56D8-D848-B9F0-3A5FD9C95AC1}"/>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3B01C128-FD60-F642-BEC5-B533A2278417}"/>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25F553AF-29EC-E14F-B878-AF579864F84D}"/>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218475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A77AF10F-158F-C346-8747-EDFC2E4DFC9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446DFDC-9BF0-0F43-B562-CC194FAEC48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13731EA9-2529-FA49-951E-5D8EC2A94A3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2D5134B1-7FD9-6145-A059-C1B164ABAE4B}"/>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DD698EC2-9B0A-224F-9101-4F08D6CD4A1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C3196EE8-C18D-0F43-A47C-966F09342A63}"/>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0579804E-299D-C34D-A7C4-87A0C3B6EB1F}"/>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9C106911-B1D8-D940-A775-582CAE9EF475}"/>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31421553-45B9-9346-AECF-97332F93FEF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AC464758-6ED1-2F46-B184-EB1B4EC92079}"/>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FDF93D31-DFCC-E24C-B684-3B5DFD7007E5}"/>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7F0E7E74-1E06-6D46-A071-68A6F2485B8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3E21427B-C7C7-9649-8D89-24F47E7DF64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7F04AFE7-1B1E-DC4A-A910-774D13684159}"/>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33F937F-3713-B640-AA0F-D52F3C98276A}"/>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F4CAB2CF-1385-1747-A421-64EFDE105D6F}"/>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12C032E3-AC49-D14E-AE86-1BC17F89D5D5}"/>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976F9622-66FB-F641-97A6-87F7321065C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9799DA12-6AB1-6B4E-B08B-036934F7A175}"/>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1B5A50F5-A2BF-AF48-A483-E6F72318BA74}"/>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183DBE8E-3651-3A4A-8CDB-685DD0E66BC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994284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CDBB2564-1FAE-904D-9067-E0C17DC1B4DF}"/>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6BEB21D0-EF3E-D845-B9EB-F58AFF13BB20}"/>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60736A09-34A5-BE44-822D-78090BD7F74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EA230E7-ADB1-E141-BC7D-DA43445D39D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07884ECF-8B14-F54A-BA06-DE345EECE33F}"/>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C263524C-1EF2-AE41-9C05-DA4D1428888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99344581-36D1-2745-86E9-7A3BC54C60B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850F3C4-908D-2B42-801B-922F760EEE59}"/>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F82E916D-0833-EE4A-982B-61CEED6FD2F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5050A37F-AA5F-2D48-A115-B66B562B3DE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6742B941-5584-8D43-AA2B-23C57A2C43F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8D5BAA46-C3E0-A74D-909A-E80576BB21C7}"/>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2BD45C55-0431-1E42-AE88-CC7CF1B544F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E606A71A-ACA6-7447-9040-3327E5398D5E}"/>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6ED70D24-5B20-D44D-9C13-F9EF46D9531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86A66190-91BD-2B47-98C0-A85F25684F8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07E7EF01-3461-6F48-8ED3-9A2BE04294CC}"/>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DCDCFD7-560D-F146-8301-79D7B6F2B4D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552E3AE9-5ECC-CA49-95B0-973875A548E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1FC166F5-E82C-554C-B84F-5B187874472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7434A299-AF03-374E-91F6-8D7C38890873}"/>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9423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EB0229AE-A0A0-CB4C-BC48-6969992344A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18C65F01-37EF-D140-B2F2-407856C77286}"/>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A4227ACB-6AE0-034D-A89C-76CAAC4D969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9466A4D8-DA55-4247-9B68-DB81ECCACE20}"/>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B30F1561-A307-2741-A027-37F5110EE56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5E5BAC6B-779F-CD48-8952-18AFCAE522A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AD81B65A-537E-8143-AF30-D943C9594DC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E0C7608-4AB2-7C44-8170-54EC88D82EA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7AECEE15-AF70-BD49-9F30-501721A16EB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8DBD2C83-E024-3348-9988-41F83CE81A8A}"/>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81264A0D-8138-DD43-8769-787FA4E3EAE3}"/>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3BE20A05-CD82-5944-B28C-EE0A685FD586}"/>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0C7DDD21-D3FE-C949-B655-B0A9B1DFE80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FC7BB3E8-A213-0446-9304-7A9B51BE3C6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B2DC09C-FDEC-B64A-A5F3-C29E62BAC91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7FF0001D-2872-5744-9421-830967A21AF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089131F7-8FE6-6546-B30C-5B9C39E1A21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C8E0E8A-1E19-BB49-8311-E20DA72FF227}"/>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4586611B-DABA-474F-8041-50D4418E656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DF2F26A7-88A6-8149-9C9D-F0F38764ECAE}"/>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75D05C79-E1A9-9341-A4C3-716EF4ED62CF}"/>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530377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A8100205-D20B-3242-A3A5-4BA81450BB6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53DA42E-4013-124A-B141-F9574507756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7CDC4676-69E8-454C-A33B-50318377959D}"/>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B3C18BF-8CBB-204E-85FD-6C57AE0A9BE8}"/>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AF4C8CF8-5970-F047-991F-934EE08D99C0}"/>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A3452B59-5D95-7949-8D4C-37A5A576AFE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F001C4A5-AD36-E44A-B263-18D9C4512BB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7A0914D-3D31-6F49-B7FA-D84E0C08603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DAA6DA7F-8FBB-864C-9EA8-2EB248F1E06A}"/>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6496FF78-CBFC-C144-A0B0-BFD836E16A3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D3DA9FDF-276B-2545-820B-9480CA6E3040}"/>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6FD0B97B-7121-E547-AB46-08773A6B6071}"/>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D0C1545C-909B-314B-8101-132F92176D50}"/>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DC737D53-697F-8248-8617-1C0414D107D2}"/>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50392668-ECB9-EC4A-B38F-E8C7A0A57613}"/>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66857A4F-6F65-DB4E-A9FB-A32AF6C9647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87BF39A1-5714-C149-BC63-997FDD7883F0}"/>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CC709433-2186-4649-9480-21E49AD0A7A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9310353-24A8-8840-9BA3-E7CB86E12A4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A1BB35F5-6F81-074B-8C82-70818DDE9502}"/>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FB98052A-4F05-0448-8435-F94F72C97723}"/>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852824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399"/>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A7F1AE90-14FD-464F-8345-41F570EFCAA5}"/>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9C8519DC-E4B1-014B-9FB8-D37EEBDAA687}"/>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D51E4660-226C-A548-9C18-2F534D42797D}"/>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705FBED6-14D1-3644-97A8-D2A387F7027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6321C712-F33B-1943-9DEE-0D476E2458A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99C5BAB4-72EC-104E-814E-8E2DCD613D55}"/>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27C1853F-6D3C-584E-A7BE-366C25B8AC87}"/>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56F9FABC-CDC0-CF48-B746-23485BF87A5F}"/>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2DB041F2-E8DC-C949-B5AF-87F8228DB55B}"/>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B5ED2E0-FC88-B643-9AE2-E24B7157B2C2}"/>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ACB8F4B7-B51E-E342-B64D-D4333F9E1386}"/>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D7DB5217-1F9F-454A-9809-AA2500D2479E}"/>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40CE00D2-E24A-FE4E-BB2E-E2144974D6B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C6B75246-3347-A148-8CE4-AA9D3F9AAD20}"/>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05E73623-40F3-9D42-8773-EDB72F2792FC}"/>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BD3FB745-D47C-B440-8327-42DDDE2A55A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37B7881-390C-7047-95E9-3D0AA3FDF197}"/>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EC3D0AD5-C796-6C45-AC20-58FFE1C504F5}"/>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24BE4D74-E8E7-304A-83F1-01A42D8D46B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6D66DB51-BFC8-F044-BA49-872061AF8F58}"/>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6148EBDE-BDFE-AB48-A069-2D1D954C09E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429905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5" orient="horz" pos="888" userDrawn="1">
          <p15:clr>
            <a:srgbClr val="65CEFF"/>
          </p15:clr>
        </p15:guide>
        <p15:guide id="6" orient="horz" pos="3658">
          <p15:clr>
            <a:srgbClr val="65CEFF"/>
          </p15:clr>
        </p15:guide>
        <p15:guide id="7" orient="horz" pos="4157">
          <p15:clr>
            <a:srgbClr val="65CEFF"/>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2"/>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D1E5269B-37CC-1747-8F83-00D7AEF62D50}"/>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EAE66F48-80F6-F14F-B7F8-786E2A6545DB}"/>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D380ACC1-9A90-8340-A4FA-D8FDBEDB1034}"/>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E8612FCB-FFEB-0A42-90B5-91A71CC1F6E9}"/>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3739B361-6CBE-8940-8E0F-51D79954C68C}"/>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9891019E-6F46-4748-AF4B-3DE17EEA73F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F2065961-D643-5340-9E05-47013FC56CA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5E7F9EBA-30B9-304D-9A5A-5FA9A6261325}"/>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40875A41-8EF4-E949-BC4C-7D79CBFAB8D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5FC3C7D5-33C1-AA41-8831-0B2CDDC9D621}"/>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7705FD61-370B-7544-9B52-7E98B9F2FFBA}"/>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2394A1F8-6238-C643-A030-FA9B40C9D517}"/>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5841E93B-262F-5948-9FB2-776492C8153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8C504E1C-6C80-0F40-B078-934B46365020}"/>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B0908C1B-A859-8D40-94A5-EAAF0D60DFE9}"/>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9352377D-AB25-2B48-A346-8710095D448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F4D90156-1109-064E-8EAF-BD19B8B58B86}"/>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D91EBD60-6730-2043-9AA8-0FEBBFFBD381}"/>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1A8B3A94-8B83-3D4F-8EB6-516DB579FE26}"/>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E9738D49-5D16-094F-9FC9-3D1A310736D3}"/>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96A16986-3E83-854A-BA9F-F6C8551101F6}"/>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294859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1"/>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23BB6AB6-2F71-184D-908B-4ECDC1CC7CB2}"/>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DF9E0473-AEBC-DC40-85C9-01B79D7AF37D}"/>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05B773B7-6CE0-7B41-8573-A8761AFAF1F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CC6F99F8-11B2-EB4F-91F5-3612FB86336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56F86936-97F7-EC40-9C1A-AB5B0BC06A1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87DEC493-99BC-6C42-A500-E3F9F3027F0C}"/>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9905A8A1-25AC-1F49-8F69-B41E64E9ACCC}"/>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00B27B6A-B069-7149-A637-76E2541D73E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CA1FC2F0-95AC-BD42-8CF3-5ED654BC6A58}"/>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70700DE9-6A86-8747-BD9F-FCA60EE6185E}"/>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1B4CB2B2-155C-7D45-8EB1-EF2392CA5E3A}"/>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906CAD04-1C9B-174C-A956-DA6847DD8E93}"/>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A9F99345-483C-3340-B93E-94DDC083B1E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D4B7877E-74F6-134E-9943-CC6A978E8201}"/>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A45760D8-FF0D-AE45-9E3B-7AFF7C1BFE5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66809BA3-9AB6-1B48-8F36-9131F2D418E9}"/>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6553FD53-3770-F041-9CB0-82EA3A41217E}"/>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3849DAD0-AE54-174C-84B4-D59778AF6A7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FEEF4423-2CDB-334E-8A59-29415D020CBB}"/>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42E567A8-24D4-FC4C-AFE8-7870468A4E75}"/>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4C935F86-1295-6B43-8017-3EAD932B87D7}"/>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163221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able of contents / Agenda">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A9A69E62-6A1D-AE4C-9B24-3FE967A37A9B}"/>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4BAAA20F-3AAA-4D49-B29B-360A5C881C2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C3B5DCED-553E-0742-969A-521E822EE83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0205835B-EBEC-5540-A60F-F80AE4A7139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EE3FC5BC-9A34-8543-ABD7-4E9443AB0D96}"/>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5153B859-34A3-9545-8A14-88E1FD3E4146}"/>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72C5A9ED-C3B3-BE48-AE8C-F7772981C052}"/>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8A056FB1-B0BA-E440-838C-846F772D66B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FAC76570-B7B6-5340-928C-47CE9DF5004D}"/>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D4BE84F1-FC87-E04A-99AE-98C35A658BCD}"/>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EF1D9387-43C8-DD40-9E60-A9D47D4CAFD9}"/>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9B756B6E-3AAB-FD43-9AC9-83A1D3A2A2D1}"/>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0F7BD6B1-D500-DD4A-BDE6-52ACEDD1B8C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9F7D7654-362D-4F47-88F8-8F1C3382363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694F1C1B-0BF5-CA42-BA31-C166FCB18C6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A14C6418-1440-784C-A3F5-886382D59995}"/>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B9345D40-AC97-2E4D-B65F-E9446F9B2E4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C90206CB-0242-B243-B067-4CBADAD942E8}"/>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47A551D9-F0F6-7442-AD1E-BBA00D1931D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B778BF2A-87E2-0445-BF6C-6F1E185BA868}"/>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4A0DE0E8-1EDB-DA45-B92F-6F62E3801E5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6748236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1" orient="horz" pos="302">
          <p15:clr>
            <a:srgbClr val="65CEFF"/>
          </p15:clr>
        </p15:guide>
        <p15:guide id="12" orient="horz" pos="664">
          <p15:clr>
            <a:srgbClr val="65CEFF"/>
          </p15:clr>
        </p15:guide>
        <p15:guide id="16" orient="horz" pos="3658">
          <p15:clr>
            <a:srgbClr val="65CEFF"/>
          </p15:clr>
        </p15:guide>
        <p15:guide id="18" orient="horz" pos="4157">
          <p15:clr>
            <a:srgbClr val="65CEFF"/>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840" userDrawn="1">
          <p15:clr>
            <a:srgbClr val="65CEFF"/>
          </p15:clr>
        </p15:guide>
        <p15:guide id="7" pos="4975" userDrawn="1">
          <p15:clr>
            <a:srgbClr val="65CEFF"/>
          </p15:clr>
        </p15:guide>
        <p15:guide id="8" pos="5157" userDrawn="1">
          <p15:clr>
            <a:srgbClr val="65CEFF"/>
          </p15:clr>
        </p15:guide>
        <p15:guide id="9" pos="7680" userDrawn="1">
          <p15:clr>
            <a:srgbClr val="65CEFF"/>
          </p15:clr>
        </p15:guide>
        <p15:guide id="12" orient="horz" pos="664"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9" pos="6472" userDrawn="1">
          <p15:clr>
            <a:srgbClr val="65CEFF"/>
          </p15:clr>
        </p15:guide>
        <p15:guide id="12" orient="horz" pos="664" userDrawn="1">
          <p15:clr>
            <a:srgbClr val="65CEFF"/>
          </p15:clr>
        </p15:guide>
        <p15:guide id="18" orient="horz" pos="4157" userDrawn="1">
          <p15:clr>
            <a:srgbClr val="65CEFF"/>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2" pos="4522" userDrawn="1">
          <p15:clr>
            <a:srgbClr val="65CEFF"/>
          </p15:clr>
        </p15:guide>
        <p15:guide id="3" pos="4794" userDrawn="1">
          <p15:clr>
            <a:srgbClr val="65CEFF"/>
          </p15:clr>
        </p15:guide>
        <p15:guide id="4" pos="5066" userDrawn="1">
          <p15:clr>
            <a:srgbClr val="65CEFF"/>
          </p15:clr>
        </p15:guide>
        <p15:guide id="7" orient="horz" pos="302" userDrawn="1">
          <p15:clr>
            <a:srgbClr val="65CEFF"/>
          </p15:clr>
        </p15:guide>
        <p15:guide id="8" orient="horz" pos="664" userDrawn="1">
          <p15:clr>
            <a:srgbClr val="65CEFF"/>
          </p15:clr>
        </p15:guide>
        <p15:guide id="10" orient="horz" pos="3658" userDrawn="1">
          <p15:clr>
            <a:srgbClr val="65CEFF"/>
          </p15:clr>
        </p15:guide>
        <p15:guide id="12" orient="horz" pos="4157" userDrawn="1">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1931D4B0-5BB7-044B-8E7E-37B6356A645D}"/>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20AC3071-51AC-FB43-B84D-347A9CEDE83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D66211D8-F4D0-9444-AA55-B8F276EA5E1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665B1A9F-FA0F-9742-AEE1-758507DFC59E}"/>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6C20A083-DA07-A648-A114-C0F76D1669C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430C91AE-B4FE-4E45-9387-4B47D4770E86}"/>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5BD3C978-CBD4-D94D-BD9C-D251AAECC03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A5EFA929-619A-1743-A15E-2C8F61C682F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6386A8B0-5859-7D4B-B213-2A44B52570C4}"/>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C9E68A64-1244-6F4C-B14E-3CB1B5E7AD01}"/>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5B659EDB-6946-EE46-8C15-38C3E378A84C}"/>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BDD566ED-C824-8E4B-8075-13252E64971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ACB28B07-2670-524B-9EFC-E6754C317A3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F67D631D-619E-004B-B191-35FD842F077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D2865E78-7584-114D-BCE5-4CA43BE481E8}"/>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9B4DC7B9-EA5F-0249-8BBB-12C8BFE839A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890844E-482B-9140-88A2-657CA6078765}"/>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CCD7D1A2-D688-B148-B9AB-D9336A11991B}"/>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8B882CC1-0089-FB4B-9A55-6A7346E13569}"/>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7C54F1E3-A53E-F54A-9FC0-A4CAA2F4452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C3605ED9-11AD-5441-86F0-A65679D3F95E}"/>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045345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840" userDrawn="1">
          <p15:clr>
            <a:srgbClr val="65CEFF"/>
          </p15:clr>
        </p15:guide>
        <p15:guide id="7" pos="4975" userDrawn="1">
          <p15:clr>
            <a:srgbClr val="65CEFF"/>
          </p15:clr>
        </p15:guide>
        <p15:guide id="8" pos="5157" userDrawn="1">
          <p15:clr>
            <a:srgbClr val="65CEFF"/>
          </p15:clr>
        </p15:guide>
        <p15:guide id="11" orient="horz" pos="302" userDrawn="1">
          <p15:clr>
            <a:srgbClr val="65CEFF"/>
          </p15:clr>
        </p15:guide>
        <p15:guide id="12" orient="horz" pos="664"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779A5D52-AC1D-1F4F-B37B-EF517351065F}"/>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0164A7C0-E38A-4845-A81B-14410295F1F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A8FE52FD-6341-EF4D-B2A0-DFC3B16300D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4E586142-9E41-B545-A2EB-40D9DB25BE7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B0704CCC-F812-684E-8535-AE05F395E60F}"/>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2F0FF1E9-45D4-1F40-92F1-5A4A8A468AF5}"/>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C2D9207B-5402-0444-9E56-7B8709F7CAF4}"/>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4341ABCA-F3C5-C14E-BC3B-15EC9AB34A7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3557B251-4149-4047-8880-F9AC17388BE6}"/>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ECCEFAA-150F-5B41-A208-D75636E3BD7A}"/>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7F743078-0B19-4F44-8EAC-82DDFB4897A0}"/>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7743F185-2FC2-F549-911C-7FE354AE7F3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ECEC6793-214A-A94B-A7AB-064B66B39937}"/>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6F74BFC8-AF0F-8447-86D6-6BE44E91818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06ACB9B8-F0C4-1D42-B257-2596F149E6FA}"/>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01E798D3-5BB6-9C4E-AAFC-4E5192CACA36}"/>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2FABF00-D7AE-B543-8F2B-4141998EEA7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4C1898B0-0B29-8546-B98E-12253A318EC3}"/>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B0C12DD3-A3BE-0B44-808F-7D5934B3948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11087255-4C15-AF4C-94BB-CC659FFBBE5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80EBD7EC-186F-3C49-AFAC-1212DB81ED7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106083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11" orient="horz" pos="302" userDrawn="1">
          <p15:clr>
            <a:srgbClr val="65CEFF"/>
          </p15:clr>
        </p15:guide>
        <p15:guide id="12" orient="horz" pos="663"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dirty="0"/>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2" pos="4794" userDrawn="1">
          <p15:clr>
            <a:srgbClr val="65CEFF"/>
          </p15:clr>
        </p15:guide>
        <p15:guide id="5" orient="horz" pos="302" userDrawn="1">
          <p15:clr>
            <a:srgbClr val="65CEFF"/>
          </p15:clr>
        </p15:guide>
        <p15:guide id="6" orient="horz" pos="664" userDrawn="1">
          <p15:clr>
            <a:srgbClr val="65CEFF"/>
          </p15:clr>
        </p15:guide>
        <p15:guide id="8" orient="horz" pos="3658" userDrawn="1">
          <p15:clr>
            <a:srgbClr val="65CEFF"/>
          </p15:clr>
        </p15:guide>
        <p15:guide id="10" orient="horz" pos="4157" userDrawn="1">
          <p15:clr>
            <a:srgbClr val="65CEFF"/>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dirty="0"/>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4" orient="horz" pos="302" userDrawn="1">
          <p15:clr>
            <a:srgbClr val="65CEFF"/>
          </p15:clr>
        </p15:guide>
        <p15:guide id="5" orient="horz" pos="664" userDrawn="1">
          <p15:clr>
            <a:srgbClr val="65CEFF"/>
          </p15:clr>
        </p15:guide>
        <p15:guide id="7" orient="horz" pos="3658" userDrawn="1">
          <p15:clr>
            <a:srgbClr val="65CEFF"/>
          </p15:clr>
        </p15:guide>
        <p15:guide id="9" orient="horz" pos="4157" userDrawn="1">
          <p15:clr>
            <a:srgbClr val="65CEFF"/>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2" pos="3705" userDrawn="1">
          <p15:clr>
            <a:srgbClr val="65CEFF"/>
          </p15:clr>
        </p15:guide>
        <p15:guide id="3" pos="3978"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8" orient="horz" pos="302" userDrawn="1">
          <p15:clr>
            <a:srgbClr val="65CEFF"/>
          </p15:clr>
        </p15:guide>
        <p15:guide id="9" orient="horz" pos="664"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3" pos="3978" userDrawn="1">
          <p15:clr>
            <a:srgbClr val="65CEFF"/>
          </p15:clr>
        </p15:guide>
        <p15:guide id="6" orient="horz" pos="302" userDrawn="1">
          <p15:clr>
            <a:srgbClr val="65CEFF"/>
          </p15:clr>
        </p15:guide>
        <p15:guide id="7" orient="horz" pos="664" userDrawn="1">
          <p15:clr>
            <a:srgbClr val="65CEFF"/>
          </p15:clr>
        </p15:guide>
        <p15:guide id="9" orient="horz" pos="2206"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dirty="0"/>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2" pos="4794" userDrawn="1">
          <p15:clr>
            <a:srgbClr val="65CEFF"/>
          </p15:clr>
        </p15:guide>
        <p15:guide id="3" pos="5066"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s without logo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C7B869-3095-4D4F-B832-8B6077991AA5}"/>
              </a:ext>
            </a:extLst>
          </p:cNvPr>
          <p:cNvSpPr>
            <a:spLocks noGrp="1"/>
          </p:cNvSpPr>
          <p:nvPr>
            <p:ph type="title"/>
          </p:nvPr>
        </p:nvSpPr>
        <p:spPr/>
        <p:txBody>
          <a:bodyPr/>
          <a:lstStyle/>
          <a:p>
            <a:r>
              <a:rPr lang="en-US" dirty="0"/>
              <a:t>Click to edit Master title style</a:t>
            </a:r>
          </a:p>
        </p:txBody>
      </p:sp>
      <p:sp>
        <p:nvSpPr>
          <p:cNvPr id="9" name="Picture Placeholder">
            <a:extLst>
              <a:ext uri="{FF2B5EF4-FFF2-40B4-BE49-F238E27FC236}">
                <a16:creationId xmlns:a16="http://schemas.microsoft.com/office/drawing/2014/main" id="{299C05E6-AE55-4C36-8543-1DA3751542EB}"/>
              </a:ext>
            </a:extLst>
          </p:cNvPr>
          <p:cNvSpPr>
            <a:spLocks noGrp="1"/>
          </p:cNvSpPr>
          <p:nvPr>
            <p:ph type="pic" sz="quarter" idx="12"/>
          </p:nvPr>
        </p:nvSpPr>
        <p:spPr>
          <a:xfrm>
            <a:off x="411163" y="1414800"/>
            <a:ext cx="7199311" cy="4752000"/>
          </a:xfrm>
          <a:solidFill>
            <a:schemeClr val="bg2"/>
          </a:solidFill>
        </p:spPr>
        <p:txBody>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2BA12055-C879-45E9-A105-2B26D233C9D4}"/>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9AD82E40-8759-4AAC-B9F2-63E0F2C4CC7C}"/>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71BFC655-2850-F345-9ACF-84A558DBD5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3664610299"/>
      </p:ext>
    </p:extLst>
  </p:cSld>
  <p:clrMapOvr>
    <a:masterClrMapping/>
  </p:clrMapOvr>
  <p:extLst>
    <p:ext uri="{DCECCB84-F9BA-43D5-87BE-67443E8EF086}">
      <p15:sldGuideLst xmlns:p15="http://schemas.microsoft.com/office/powerpoint/2012/main">
        <p15:guide id="2" pos="4794" userDrawn="1">
          <p15:clr>
            <a:srgbClr val="65CEFF"/>
          </p15:clr>
        </p15:guide>
        <p15:guide id="3" pos="5066"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Table Placeholder">
            <a:extLst>
              <a:ext uri="{FF2B5EF4-FFF2-40B4-BE49-F238E27FC236}">
                <a16:creationId xmlns:a16="http://schemas.microsoft.com/office/drawing/2014/main" id="{D41D1FE0-EDDA-47B8-BF1F-831D4733C32A}"/>
              </a:ext>
            </a:extLst>
          </p:cNvPr>
          <p:cNvSpPr>
            <a:spLocks noGrp="1"/>
          </p:cNvSpPr>
          <p:nvPr>
            <p:ph type="tbl" sz="quarter" idx="12"/>
          </p:nvPr>
        </p:nvSpPr>
        <p:spPr>
          <a:xfrm>
            <a:off x="404812" y="1414461"/>
            <a:ext cx="11376026" cy="4392000"/>
          </a:xfrm>
        </p:spPr>
        <p:txBody>
          <a:bodyPr/>
          <a:lstStyle/>
          <a:p>
            <a:endParaRPr lang="en-US" dirty="0"/>
          </a:p>
        </p:txBody>
      </p:sp>
      <p:sp>
        <p:nvSpPr>
          <p:cNvPr id="3" name="Footer Placeholder">
            <a:extLst>
              <a:ext uri="{FF2B5EF4-FFF2-40B4-BE49-F238E27FC236}">
                <a16:creationId xmlns:a16="http://schemas.microsoft.com/office/drawing/2014/main" id="{9CEA2FAD-1597-4F5C-878D-02CB854024F3}"/>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CE0A22CB-5E69-4817-B713-C02B97CF6B91}"/>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12428891"/>
      </p:ext>
    </p:extLst>
  </p:cSld>
  <p:clrMapOvr>
    <a:masterClrMapping/>
  </p:clrMapOvr>
  <p:extLst>
    <p:ext uri="{DCECCB84-F9BA-43D5-87BE-67443E8EF086}">
      <p15:sldGuideLst xmlns:p15="http://schemas.microsoft.com/office/powerpoint/2012/main">
        <p15:guide id="4" orient="horz" pos="302" userDrawn="1">
          <p15:clr>
            <a:srgbClr val="65CEFF"/>
          </p15:clr>
        </p15:guide>
        <p15:guide id="5" orient="horz" pos="664" userDrawn="1">
          <p15:clr>
            <a:srgbClr val="65CEFF"/>
          </p15:clr>
        </p15:guide>
        <p15:guide id="7" orient="horz" pos="3658" userDrawn="1">
          <p15:clr>
            <a:srgbClr val="65CEFF"/>
          </p15:clr>
        </p15:guide>
        <p15:guide id="9" orient="horz" pos="4157" userDrawn="1">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F2A455C-53B1-4792-8EA9-F00926C48E3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Copy 3">
            <a:extLst>
              <a:ext uri="{FF2B5EF4-FFF2-40B4-BE49-F238E27FC236}">
                <a16:creationId xmlns:a16="http://schemas.microsoft.com/office/drawing/2014/main" id="{435A3032-C016-6848-95ED-D5C293A0DF61}"/>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a:ln>
                  <a:noFill/>
                </a:ln>
              </a:defRPr>
            </a:lvl1pPr>
            <a:lvl2pPr>
              <a:buClr>
                <a:schemeClr val="accent1"/>
              </a:buClr>
              <a:defRPr lang="en-US">
                <a:ln>
                  <a:noFill/>
                </a:ln>
              </a:defRPr>
            </a:lvl2pPr>
            <a:lvl3pPr>
              <a:buClr>
                <a:schemeClr val="accent1"/>
              </a:buClr>
              <a:defRPr lang="en-US">
                <a:ln>
                  <a:noFill/>
                </a:ln>
              </a:defRPr>
            </a:lvl3pPr>
            <a:lvl4pPr>
              <a:buClr>
                <a:schemeClr val="accent1"/>
              </a:buClr>
              <a:defRPr lang="en-US">
                <a:ln>
                  <a:noFill/>
                </a:ln>
              </a:defRPr>
            </a:lvl4pPr>
            <a:lvl5pPr>
              <a:buClr>
                <a:schemeClr val="accent1"/>
              </a:buClr>
              <a:defRPr lang="en-US" dirty="0">
                <a:ln>
                  <a:noFill/>
                </a:ln>
              </a:defRPr>
            </a:lvl5pPr>
            <a:lvl6pPr>
              <a:buClr>
                <a:schemeClr val="accent1"/>
              </a:buClr>
              <a:defRPr>
                <a:solidFill>
                  <a:schemeClr val="bg1"/>
                </a:solidFill>
              </a:defRPr>
            </a:lvl6pPr>
            <a:lvl7pPr>
              <a:buClr>
                <a:schemeClr val="accent1"/>
              </a:buClr>
              <a:defRPr>
                <a:solidFill>
                  <a:schemeClr val="bg1"/>
                </a:solidFill>
              </a:defRPr>
            </a:lvl7pPr>
            <a:lvl8pPr>
              <a:buClr>
                <a:schemeClr val="accent1"/>
              </a:buClr>
              <a:defRPr>
                <a:solidFill>
                  <a:schemeClr val="bg1"/>
                </a:solidFill>
              </a:defRPr>
            </a:lvl8pPr>
            <a:lvl9pPr>
              <a:buClr>
                <a:schemeClr val="accent1"/>
              </a:buClr>
              <a:defRPr>
                <a:solidFill>
                  <a:schemeClr val="bg1"/>
                </a:solidFill>
              </a:defRPr>
            </a:lvl9pPr>
          </a:lstStyle>
          <a:p>
            <a:pPr lvl="0"/>
            <a:r>
              <a:rPr lang="en-US"/>
              <a:t>Click to edit Master text styles</a:t>
            </a:r>
          </a:p>
          <a:p>
            <a:pPr lvl="1">
              <a:buClr>
                <a:srgbClr val="00FFB9"/>
              </a:buClr>
            </a:pPr>
            <a:r>
              <a:rPr lang="en-US"/>
              <a:t>Second level</a:t>
            </a:r>
          </a:p>
          <a:p>
            <a:pPr lvl="2">
              <a:buClr>
                <a:srgbClr val="00FFB9"/>
              </a:buClr>
            </a:pPr>
            <a:r>
              <a:rPr lang="en-US"/>
              <a:t>Third level</a:t>
            </a:r>
          </a:p>
          <a:p>
            <a:pPr lvl="3">
              <a:buClr>
                <a:srgbClr val="00FFB9"/>
              </a:buClr>
            </a:pPr>
            <a:r>
              <a:rPr lang="en-US"/>
              <a:t>Fourth level</a:t>
            </a:r>
          </a:p>
          <a:p>
            <a:pPr lvl="4">
              <a:buClr>
                <a:srgbClr val="00FFB9"/>
              </a:buClr>
            </a:pPr>
            <a:r>
              <a:rPr lang="en-US"/>
              <a:t>Fifth level</a:t>
            </a:r>
            <a:endParaRPr lang="en-US" dirty="0"/>
          </a:p>
        </p:txBody>
      </p:sp>
      <p:grpSp>
        <p:nvGrpSpPr>
          <p:cNvPr id="10" name="Gruppieren 3">
            <a:extLst>
              <a:ext uri="{FF2B5EF4-FFF2-40B4-BE49-F238E27FC236}">
                <a16:creationId xmlns:a16="http://schemas.microsoft.com/office/drawing/2014/main" id="{AC405FF0-83C3-0F40-AD79-D76116C8555C}"/>
              </a:ext>
            </a:extLst>
          </p:cNvPr>
          <p:cNvGrpSpPr/>
          <p:nvPr userDrawn="1"/>
        </p:nvGrpSpPr>
        <p:grpSpPr>
          <a:xfrm>
            <a:off x="-218016" y="-216000"/>
            <a:ext cx="12630816" cy="7290000"/>
            <a:chOff x="-218016" y="-216000"/>
            <a:chExt cx="12630816" cy="7290000"/>
          </a:xfrm>
        </p:grpSpPr>
        <p:cxnSp>
          <p:nvCxnSpPr>
            <p:cNvPr id="13" name="Gerade Verbindung 2">
              <a:extLst>
                <a:ext uri="{FF2B5EF4-FFF2-40B4-BE49-F238E27FC236}">
                  <a16:creationId xmlns:a16="http://schemas.microsoft.com/office/drawing/2014/main" id="{341FB6CD-0DC5-BF45-9A87-1F78F14F4B3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5">
              <a:extLst>
                <a:ext uri="{FF2B5EF4-FFF2-40B4-BE49-F238E27FC236}">
                  <a16:creationId xmlns:a16="http://schemas.microsoft.com/office/drawing/2014/main" id="{A220E1B8-F8ED-6344-B3F0-9AA79AB9886A}"/>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6">
              <a:extLst>
                <a:ext uri="{FF2B5EF4-FFF2-40B4-BE49-F238E27FC236}">
                  <a16:creationId xmlns:a16="http://schemas.microsoft.com/office/drawing/2014/main" id="{4E787010-737D-8547-AC49-A619F4C2BDFB}"/>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7">
              <a:extLst>
                <a:ext uri="{FF2B5EF4-FFF2-40B4-BE49-F238E27FC236}">
                  <a16:creationId xmlns:a16="http://schemas.microsoft.com/office/drawing/2014/main" id="{5260EC15-997F-8640-91FD-41E1BD287E5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38">
              <a:extLst>
                <a:ext uri="{FF2B5EF4-FFF2-40B4-BE49-F238E27FC236}">
                  <a16:creationId xmlns:a16="http://schemas.microsoft.com/office/drawing/2014/main" id="{62EBD868-4CA3-2740-B815-2F9D2932C9D8}"/>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39">
              <a:extLst>
                <a:ext uri="{FF2B5EF4-FFF2-40B4-BE49-F238E27FC236}">
                  <a16:creationId xmlns:a16="http://schemas.microsoft.com/office/drawing/2014/main" id="{16810235-CFC9-1041-A6F8-9A58D7521603}"/>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1">
              <a:extLst>
                <a:ext uri="{FF2B5EF4-FFF2-40B4-BE49-F238E27FC236}">
                  <a16:creationId xmlns:a16="http://schemas.microsoft.com/office/drawing/2014/main" id="{342C3557-807F-0D44-9D7E-2C10C6D248D8}"/>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2">
              <a:extLst>
                <a:ext uri="{FF2B5EF4-FFF2-40B4-BE49-F238E27FC236}">
                  <a16:creationId xmlns:a16="http://schemas.microsoft.com/office/drawing/2014/main" id="{38AD214C-B44F-B946-9EC8-AEB4B09C082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43">
              <a:extLst>
                <a:ext uri="{FF2B5EF4-FFF2-40B4-BE49-F238E27FC236}">
                  <a16:creationId xmlns:a16="http://schemas.microsoft.com/office/drawing/2014/main" id="{FFEEB5DD-4475-784B-B8BB-AB4212BB6E66}"/>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44">
              <a:extLst>
                <a:ext uri="{FF2B5EF4-FFF2-40B4-BE49-F238E27FC236}">
                  <a16:creationId xmlns:a16="http://schemas.microsoft.com/office/drawing/2014/main" id="{106DD394-3D9B-2F46-A2D4-2A8DD2BCCE3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1">
              <a:extLst>
                <a:ext uri="{FF2B5EF4-FFF2-40B4-BE49-F238E27FC236}">
                  <a16:creationId xmlns:a16="http://schemas.microsoft.com/office/drawing/2014/main" id="{B41B4994-DCF5-B64B-8572-34B6BD11D056}"/>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2">
              <a:extLst>
                <a:ext uri="{FF2B5EF4-FFF2-40B4-BE49-F238E27FC236}">
                  <a16:creationId xmlns:a16="http://schemas.microsoft.com/office/drawing/2014/main" id="{88B93A1A-5ED3-084E-A805-9245BE874F7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3">
              <a:extLst>
                <a:ext uri="{FF2B5EF4-FFF2-40B4-BE49-F238E27FC236}">
                  <a16:creationId xmlns:a16="http://schemas.microsoft.com/office/drawing/2014/main" id="{1492A9CB-FAE4-8B40-BD45-0708EF43EDBE}"/>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4">
              <a:extLst>
                <a:ext uri="{FF2B5EF4-FFF2-40B4-BE49-F238E27FC236}">
                  <a16:creationId xmlns:a16="http://schemas.microsoft.com/office/drawing/2014/main" id="{0ACD7E6E-B7F8-B942-9805-A70487FE053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5">
              <a:extLst>
                <a:ext uri="{FF2B5EF4-FFF2-40B4-BE49-F238E27FC236}">
                  <a16:creationId xmlns:a16="http://schemas.microsoft.com/office/drawing/2014/main" id="{27E7EBAB-D878-464D-9ED2-15ED15E2091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6">
              <a:extLst>
                <a:ext uri="{FF2B5EF4-FFF2-40B4-BE49-F238E27FC236}">
                  <a16:creationId xmlns:a16="http://schemas.microsoft.com/office/drawing/2014/main" id="{7E4DE3EE-0658-7D4E-B6E9-3A26A36A20D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58">
              <a:extLst>
                <a:ext uri="{FF2B5EF4-FFF2-40B4-BE49-F238E27FC236}">
                  <a16:creationId xmlns:a16="http://schemas.microsoft.com/office/drawing/2014/main" id="{1F501EDD-2FD6-2E41-B126-11FFCC2479B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59">
              <a:extLst>
                <a:ext uri="{FF2B5EF4-FFF2-40B4-BE49-F238E27FC236}">
                  <a16:creationId xmlns:a16="http://schemas.microsoft.com/office/drawing/2014/main" id="{342059A2-B962-5649-8710-36DF1F3E87F1}"/>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Gerade Verbindung 60">
              <a:extLst>
                <a:ext uri="{FF2B5EF4-FFF2-40B4-BE49-F238E27FC236}">
                  <a16:creationId xmlns:a16="http://schemas.microsoft.com/office/drawing/2014/main" id="{D296262D-F6FA-8241-AE24-D4AEA6C03E3A}"/>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Gerade Verbindung 61">
              <a:extLst>
                <a:ext uri="{FF2B5EF4-FFF2-40B4-BE49-F238E27FC236}">
                  <a16:creationId xmlns:a16="http://schemas.microsoft.com/office/drawing/2014/main" id="{55B91FD8-E6BE-174C-93A8-ECC83FCAE11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000"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Lst>
          </p:cNvPr>
          <p:cNvSpPr/>
          <p:nvPr userDrawn="1"/>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EC4F35EF-AC94-4800-9CB7-CA49CAFDD249}"/>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CCC7FBE7-01B9-4EC8-8BE1-F416F7C5B7AA}"/>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AF2E271F-5AF7-408E-9752-03D1D6448E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9" name="Gruppieren 3">
            <a:extLst>
              <a:ext uri="{FF2B5EF4-FFF2-40B4-BE49-F238E27FC236}">
                <a16:creationId xmlns:a16="http://schemas.microsoft.com/office/drawing/2014/main" id="{2000D4C6-D5D0-FD45-9E8D-64DD9BF2AFA5}"/>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0D876D92-EB49-8744-9E59-5DD89093AA9E}"/>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5">
              <a:extLst>
                <a:ext uri="{FF2B5EF4-FFF2-40B4-BE49-F238E27FC236}">
                  <a16:creationId xmlns:a16="http://schemas.microsoft.com/office/drawing/2014/main" id="{C8D8E50F-9339-F24C-BBE0-42CE544204E4}"/>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6">
              <a:extLst>
                <a:ext uri="{FF2B5EF4-FFF2-40B4-BE49-F238E27FC236}">
                  <a16:creationId xmlns:a16="http://schemas.microsoft.com/office/drawing/2014/main" id="{5BADFE97-B243-214F-85FC-728EEC426516}"/>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7">
              <a:extLst>
                <a:ext uri="{FF2B5EF4-FFF2-40B4-BE49-F238E27FC236}">
                  <a16:creationId xmlns:a16="http://schemas.microsoft.com/office/drawing/2014/main" id="{59AD3682-B6B1-E542-8858-70B2337BBFF4}"/>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8">
              <a:extLst>
                <a:ext uri="{FF2B5EF4-FFF2-40B4-BE49-F238E27FC236}">
                  <a16:creationId xmlns:a16="http://schemas.microsoft.com/office/drawing/2014/main" id="{1C37429F-82DD-F14A-8FF8-7648707B6491}"/>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9">
              <a:extLst>
                <a:ext uri="{FF2B5EF4-FFF2-40B4-BE49-F238E27FC236}">
                  <a16:creationId xmlns:a16="http://schemas.microsoft.com/office/drawing/2014/main" id="{901121EE-EA81-DB4D-BDB7-882E5C18951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1">
              <a:extLst>
                <a:ext uri="{FF2B5EF4-FFF2-40B4-BE49-F238E27FC236}">
                  <a16:creationId xmlns:a16="http://schemas.microsoft.com/office/drawing/2014/main" id="{038B52B1-CCBB-0D4E-9F72-937BF6602E17}"/>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2">
              <a:extLst>
                <a:ext uri="{FF2B5EF4-FFF2-40B4-BE49-F238E27FC236}">
                  <a16:creationId xmlns:a16="http://schemas.microsoft.com/office/drawing/2014/main" id="{A169D696-533C-3C43-AF0D-B4E7BD10EEC2}"/>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3">
              <a:extLst>
                <a:ext uri="{FF2B5EF4-FFF2-40B4-BE49-F238E27FC236}">
                  <a16:creationId xmlns:a16="http://schemas.microsoft.com/office/drawing/2014/main" id="{C86C61DC-2949-8C41-9A37-D1AD1D2B7E1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4">
              <a:extLst>
                <a:ext uri="{FF2B5EF4-FFF2-40B4-BE49-F238E27FC236}">
                  <a16:creationId xmlns:a16="http://schemas.microsoft.com/office/drawing/2014/main" id="{F5FEC9C8-0B82-5F4C-A96C-994B96D41E48}"/>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1">
              <a:extLst>
                <a:ext uri="{FF2B5EF4-FFF2-40B4-BE49-F238E27FC236}">
                  <a16:creationId xmlns:a16="http://schemas.microsoft.com/office/drawing/2014/main" id="{DE5C844A-3D4E-5847-AB7E-AE064162EB70}"/>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2">
              <a:extLst>
                <a:ext uri="{FF2B5EF4-FFF2-40B4-BE49-F238E27FC236}">
                  <a16:creationId xmlns:a16="http://schemas.microsoft.com/office/drawing/2014/main" id="{08F3CC80-7CFB-D545-AC95-0FC2E341E66F}"/>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3">
              <a:extLst>
                <a:ext uri="{FF2B5EF4-FFF2-40B4-BE49-F238E27FC236}">
                  <a16:creationId xmlns:a16="http://schemas.microsoft.com/office/drawing/2014/main" id="{2422A80F-63D5-1A40-955E-5C19F1D4F5CC}"/>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4">
              <a:extLst>
                <a:ext uri="{FF2B5EF4-FFF2-40B4-BE49-F238E27FC236}">
                  <a16:creationId xmlns:a16="http://schemas.microsoft.com/office/drawing/2014/main" id="{97234CE1-992D-7C4D-8C81-9314FE9F85BD}"/>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5">
              <a:extLst>
                <a:ext uri="{FF2B5EF4-FFF2-40B4-BE49-F238E27FC236}">
                  <a16:creationId xmlns:a16="http://schemas.microsoft.com/office/drawing/2014/main" id="{7AE320F7-5AFF-C94C-AB8E-3F7B9BEF517A}"/>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6">
              <a:extLst>
                <a:ext uri="{FF2B5EF4-FFF2-40B4-BE49-F238E27FC236}">
                  <a16:creationId xmlns:a16="http://schemas.microsoft.com/office/drawing/2014/main" id="{5A78ED21-79B2-DF47-838A-A37D3A9B064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8">
              <a:extLst>
                <a:ext uri="{FF2B5EF4-FFF2-40B4-BE49-F238E27FC236}">
                  <a16:creationId xmlns:a16="http://schemas.microsoft.com/office/drawing/2014/main" id="{21D6456D-1D31-8242-AB85-C4B929FAB0CF}"/>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9">
              <a:extLst>
                <a:ext uri="{FF2B5EF4-FFF2-40B4-BE49-F238E27FC236}">
                  <a16:creationId xmlns:a16="http://schemas.microsoft.com/office/drawing/2014/main" id="{FA4BCC2E-A4A6-A344-AFA8-4646D84B450F}"/>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0">
              <a:extLst>
                <a:ext uri="{FF2B5EF4-FFF2-40B4-BE49-F238E27FC236}">
                  <a16:creationId xmlns:a16="http://schemas.microsoft.com/office/drawing/2014/main" id="{11F59C58-7AB5-A54F-AEBA-01375EE36044}"/>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61">
              <a:extLst>
                <a:ext uri="{FF2B5EF4-FFF2-40B4-BE49-F238E27FC236}">
                  <a16:creationId xmlns:a16="http://schemas.microsoft.com/office/drawing/2014/main" id="{A76A56A6-F4A0-AA45-AFE7-19E47BD2D7F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4605121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4" userDrawn="1">
          <p15:clr>
            <a:srgbClr val="65CEFF"/>
          </p15:clr>
        </p15:guide>
        <p15:guide id="2" pos="6472" userDrawn="1">
          <p15:clr>
            <a:srgbClr val="65CEFF"/>
          </p15:clr>
        </p15:guide>
        <p15:guide id="5" orient="horz" pos="1073" userDrawn="1">
          <p15:clr>
            <a:srgbClr val="65CEFF"/>
          </p15:clr>
        </p15:guide>
        <p15:guide id="6" orient="horz" pos="3658" userDrawn="1">
          <p15:clr>
            <a:srgbClr val="65CEFF"/>
          </p15:clr>
        </p15:guide>
        <p15:guide id="8" orient="horz" pos="4157" userDrawn="1">
          <p15:clr>
            <a:srgbClr val="65CEFF"/>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0799"/>
            <a:ext cx="1079793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09BD8BE5-BFF2-469D-8B93-9556FCC45CF1}"/>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F9372441-FA7E-4481-BBC2-24CB6D3017C8}"/>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0EF6BB07-4F4E-4859-9572-DA63E35B93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6" name="Gruppieren 3">
            <a:extLst>
              <a:ext uri="{FF2B5EF4-FFF2-40B4-BE49-F238E27FC236}">
                <a16:creationId xmlns:a16="http://schemas.microsoft.com/office/drawing/2014/main" id="{15C3AE7A-779D-9B4F-BF14-FED38C5D3009}"/>
              </a:ext>
            </a:extLst>
          </p:cNvPr>
          <p:cNvGrpSpPr/>
          <p:nvPr userDrawn="1"/>
        </p:nvGrpSpPr>
        <p:grpSpPr>
          <a:xfrm>
            <a:off x="-218016" y="-216000"/>
            <a:ext cx="12630816" cy="7290000"/>
            <a:chOff x="-218016" y="-216000"/>
            <a:chExt cx="12630816" cy="7290000"/>
          </a:xfrm>
        </p:grpSpPr>
        <p:cxnSp>
          <p:nvCxnSpPr>
            <p:cNvPr id="7" name="Gerade Verbindung 2">
              <a:extLst>
                <a:ext uri="{FF2B5EF4-FFF2-40B4-BE49-F238E27FC236}">
                  <a16:creationId xmlns:a16="http://schemas.microsoft.com/office/drawing/2014/main" id="{530D43DF-8C91-AD44-93DC-D17E6BE72229}"/>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CE26D090-14DB-C441-A9CC-15308715FC2A}"/>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6">
              <a:extLst>
                <a:ext uri="{FF2B5EF4-FFF2-40B4-BE49-F238E27FC236}">
                  <a16:creationId xmlns:a16="http://schemas.microsoft.com/office/drawing/2014/main" id="{A24B8094-6479-A148-89B3-DB2B07168491}"/>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7">
              <a:extLst>
                <a:ext uri="{FF2B5EF4-FFF2-40B4-BE49-F238E27FC236}">
                  <a16:creationId xmlns:a16="http://schemas.microsoft.com/office/drawing/2014/main" id="{B74A5B90-711A-5441-B6AF-6AAD84D38A09}"/>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8">
              <a:extLst>
                <a:ext uri="{FF2B5EF4-FFF2-40B4-BE49-F238E27FC236}">
                  <a16:creationId xmlns:a16="http://schemas.microsoft.com/office/drawing/2014/main" id="{E9FA3E1E-580A-DE4D-8924-9A7B18E1C209}"/>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9">
              <a:extLst>
                <a:ext uri="{FF2B5EF4-FFF2-40B4-BE49-F238E27FC236}">
                  <a16:creationId xmlns:a16="http://schemas.microsoft.com/office/drawing/2014/main" id="{B7443866-3049-1243-AD8A-4DADF5FA1DD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41">
              <a:extLst>
                <a:ext uri="{FF2B5EF4-FFF2-40B4-BE49-F238E27FC236}">
                  <a16:creationId xmlns:a16="http://schemas.microsoft.com/office/drawing/2014/main" id="{612C92CF-5ADD-2D4E-9195-577DD56FD9C8}"/>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2">
              <a:extLst>
                <a:ext uri="{FF2B5EF4-FFF2-40B4-BE49-F238E27FC236}">
                  <a16:creationId xmlns:a16="http://schemas.microsoft.com/office/drawing/2014/main" id="{182EFC7D-E789-F24D-B02E-DCF5128BCB0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3">
              <a:extLst>
                <a:ext uri="{FF2B5EF4-FFF2-40B4-BE49-F238E27FC236}">
                  <a16:creationId xmlns:a16="http://schemas.microsoft.com/office/drawing/2014/main" id="{2B94A0F1-A4AC-2849-88D3-A399FD40D00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4">
              <a:extLst>
                <a:ext uri="{FF2B5EF4-FFF2-40B4-BE49-F238E27FC236}">
                  <a16:creationId xmlns:a16="http://schemas.microsoft.com/office/drawing/2014/main" id="{F714368C-0FD7-954A-A9C1-625FD137FDDE}"/>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51">
              <a:extLst>
                <a:ext uri="{FF2B5EF4-FFF2-40B4-BE49-F238E27FC236}">
                  <a16:creationId xmlns:a16="http://schemas.microsoft.com/office/drawing/2014/main" id="{DA2E0624-ED51-9C4A-8088-BB9B009B3935}"/>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2">
              <a:extLst>
                <a:ext uri="{FF2B5EF4-FFF2-40B4-BE49-F238E27FC236}">
                  <a16:creationId xmlns:a16="http://schemas.microsoft.com/office/drawing/2014/main" id="{C6B0F7B3-1E7E-F84A-AB49-BEDF7F5907D7}"/>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3">
              <a:extLst>
                <a:ext uri="{FF2B5EF4-FFF2-40B4-BE49-F238E27FC236}">
                  <a16:creationId xmlns:a16="http://schemas.microsoft.com/office/drawing/2014/main" id="{DB55748C-514E-1249-920A-C38468A6A52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4">
              <a:extLst>
                <a:ext uri="{FF2B5EF4-FFF2-40B4-BE49-F238E27FC236}">
                  <a16:creationId xmlns:a16="http://schemas.microsoft.com/office/drawing/2014/main" id="{19FA0186-962E-914F-8B5F-F10F096B4027}"/>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5">
              <a:extLst>
                <a:ext uri="{FF2B5EF4-FFF2-40B4-BE49-F238E27FC236}">
                  <a16:creationId xmlns:a16="http://schemas.microsoft.com/office/drawing/2014/main" id="{047F89F6-F043-9943-834F-C836332A17A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6">
              <a:extLst>
                <a:ext uri="{FF2B5EF4-FFF2-40B4-BE49-F238E27FC236}">
                  <a16:creationId xmlns:a16="http://schemas.microsoft.com/office/drawing/2014/main" id="{2A0CE643-36AB-2E40-91D2-9BECF85F8E9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8">
              <a:extLst>
                <a:ext uri="{FF2B5EF4-FFF2-40B4-BE49-F238E27FC236}">
                  <a16:creationId xmlns:a16="http://schemas.microsoft.com/office/drawing/2014/main" id="{07D705C4-1DC7-1344-8C09-05B50E773589}"/>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9">
              <a:extLst>
                <a:ext uri="{FF2B5EF4-FFF2-40B4-BE49-F238E27FC236}">
                  <a16:creationId xmlns:a16="http://schemas.microsoft.com/office/drawing/2014/main" id="{AA2B5E0B-45F0-624D-B70C-5A96DE149C0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60">
              <a:extLst>
                <a:ext uri="{FF2B5EF4-FFF2-40B4-BE49-F238E27FC236}">
                  <a16:creationId xmlns:a16="http://schemas.microsoft.com/office/drawing/2014/main" id="{CA7259AC-D7CE-F849-B582-B1611CD7631C}"/>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1">
              <a:extLst>
                <a:ext uri="{FF2B5EF4-FFF2-40B4-BE49-F238E27FC236}">
                  <a16:creationId xmlns:a16="http://schemas.microsoft.com/office/drawing/2014/main" id="{828C45B9-53EC-2E45-A1A1-637C447B9D56}"/>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3164166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5" userDrawn="1">
          <p15:clr>
            <a:srgbClr val="65CEFF"/>
          </p15:clr>
        </p15:guide>
        <p15:guide id="2" pos="6472"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tx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lvl2pPr>
            <a:lvl3pPr marL="180000" indent="-180000" algn="l">
              <a:spcAft>
                <a:spcPts val="0"/>
              </a:spcAft>
              <a:buFont typeface="Arial" panose="020B0604020202020204" pitchFamily="34" charset="0"/>
              <a:buChar char="•"/>
              <a:defRPr sz="1400" b="0"/>
            </a:lvl3pPr>
            <a:lvl4pPr marL="360000" indent="-180000" algn="l">
              <a:spcAft>
                <a:spcPts val="0"/>
              </a:spcAft>
              <a:buFont typeface="Arial" panose="020B0604020202020204" pitchFamily="34" charset="0"/>
              <a:buChar char="•"/>
              <a:defRPr sz="1400"/>
            </a:lvl4pPr>
            <a:lvl5pPr marL="360000" indent="-180000" algn="l">
              <a:spcAft>
                <a:spcPts val="0"/>
              </a:spcAft>
              <a:buFont typeface="Arial" panose="020B0604020202020204" pitchFamily="34" charset="0"/>
              <a:buChar char="•"/>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contact</a:t>
            </a:r>
          </a:p>
          <a:p>
            <a:pPr lvl="1"/>
            <a:r>
              <a:rPr lang="en-US" dirty="0"/>
              <a:t>Name etc.</a:t>
            </a:r>
          </a:p>
          <a:p>
            <a:pPr lvl="2"/>
            <a:r>
              <a:rPr lang="en-US" dirty="0"/>
              <a:t>Department etc.</a:t>
            </a:r>
          </a:p>
          <a:p>
            <a:pPr lvl="3"/>
            <a:r>
              <a:rPr lang="en-US" dirty="0"/>
              <a:t>subchapter</a:t>
            </a:r>
          </a:p>
          <a:p>
            <a:pPr lvl="4"/>
            <a:r>
              <a:rPr lang="en-US" dirty="0"/>
              <a:t>active subchapter</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5FD2C39E-5D81-4A0E-9F45-90932890088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635188" y="6418800"/>
            <a:ext cx="1152000" cy="183168"/>
          </a:xfrm>
          <a:prstGeom prst="rect">
            <a:avLst/>
          </a:prstGeom>
        </p:spPr>
      </p:pic>
      <p:grpSp>
        <p:nvGrpSpPr>
          <p:cNvPr id="7" name="Gruppieren 3">
            <a:extLst>
              <a:ext uri="{FF2B5EF4-FFF2-40B4-BE49-F238E27FC236}">
                <a16:creationId xmlns:a16="http://schemas.microsoft.com/office/drawing/2014/main" id="{040A4677-129C-DE4B-95FF-FDDD7FF443EB}"/>
              </a:ext>
            </a:extLst>
          </p:cNvPr>
          <p:cNvGrpSpPr/>
          <p:nvPr userDrawn="1"/>
        </p:nvGrpSpPr>
        <p:grpSpPr>
          <a:xfrm>
            <a:off x="-218016" y="-216000"/>
            <a:ext cx="12630816" cy="7290000"/>
            <a:chOff x="-218016" y="-216000"/>
            <a:chExt cx="12630816" cy="7290000"/>
          </a:xfrm>
        </p:grpSpPr>
        <p:cxnSp>
          <p:nvCxnSpPr>
            <p:cNvPr id="11" name="Gerade Verbindung 2">
              <a:extLst>
                <a:ext uri="{FF2B5EF4-FFF2-40B4-BE49-F238E27FC236}">
                  <a16:creationId xmlns:a16="http://schemas.microsoft.com/office/drawing/2014/main" id="{006A0617-A9C6-894F-ADEE-AE142ADBA94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5">
              <a:extLst>
                <a:ext uri="{FF2B5EF4-FFF2-40B4-BE49-F238E27FC236}">
                  <a16:creationId xmlns:a16="http://schemas.microsoft.com/office/drawing/2014/main" id="{2141F9F0-4C00-7147-B372-17A79F17E44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6">
              <a:extLst>
                <a:ext uri="{FF2B5EF4-FFF2-40B4-BE49-F238E27FC236}">
                  <a16:creationId xmlns:a16="http://schemas.microsoft.com/office/drawing/2014/main" id="{DAF8AF3E-B2F4-3C4F-BAB8-CCB41768A877}"/>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7">
              <a:extLst>
                <a:ext uri="{FF2B5EF4-FFF2-40B4-BE49-F238E27FC236}">
                  <a16:creationId xmlns:a16="http://schemas.microsoft.com/office/drawing/2014/main" id="{4C738B15-4C46-F54B-8552-667E846FCF22}"/>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8">
              <a:extLst>
                <a:ext uri="{FF2B5EF4-FFF2-40B4-BE49-F238E27FC236}">
                  <a16:creationId xmlns:a16="http://schemas.microsoft.com/office/drawing/2014/main" id="{4CBE6EBF-739D-4142-BB4C-4132FA1ADAE1}"/>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9">
              <a:extLst>
                <a:ext uri="{FF2B5EF4-FFF2-40B4-BE49-F238E27FC236}">
                  <a16:creationId xmlns:a16="http://schemas.microsoft.com/office/drawing/2014/main" id="{5C2E04C7-AB29-AF42-92C1-C8CA2AE7640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1">
              <a:extLst>
                <a:ext uri="{FF2B5EF4-FFF2-40B4-BE49-F238E27FC236}">
                  <a16:creationId xmlns:a16="http://schemas.microsoft.com/office/drawing/2014/main" id="{680CB20C-3FBC-5641-AFF9-7A4A1640926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2">
              <a:extLst>
                <a:ext uri="{FF2B5EF4-FFF2-40B4-BE49-F238E27FC236}">
                  <a16:creationId xmlns:a16="http://schemas.microsoft.com/office/drawing/2014/main" id="{865A489B-85F0-464A-AD48-633ADB439614}"/>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3">
              <a:extLst>
                <a:ext uri="{FF2B5EF4-FFF2-40B4-BE49-F238E27FC236}">
                  <a16:creationId xmlns:a16="http://schemas.microsoft.com/office/drawing/2014/main" id="{B135379C-13D3-5B47-9A92-22A006CAEAF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4">
              <a:extLst>
                <a:ext uri="{FF2B5EF4-FFF2-40B4-BE49-F238E27FC236}">
                  <a16:creationId xmlns:a16="http://schemas.microsoft.com/office/drawing/2014/main" id="{6CA2EC91-EBEE-A84B-8D02-6420F7D10A71}"/>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1">
              <a:extLst>
                <a:ext uri="{FF2B5EF4-FFF2-40B4-BE49-F238E27FC236}">
                  <a16:creationId xmlns:a16="http://schemas.microsoft.com/office/drawing/2014/main" id="{183B8CEF-7B89-1342-86A1-600B76639BF4}"/>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2">
              <a:extLst>
                <a:ext uri="{FF2B5EF4-FFF2-40B4-BE49-F238E27FC236}">
                  <a16:creationId xmlns:a16="http://schemas.microsoft.com/office/drawing/2014/main" id="{BEAA513E-7F69-9D44-94E1-AD777F01543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3">
              <a:extLst>
                <a:ext uri="{FF2B5EF4-FFF2-40B4-BE49-F238E27FC236}">
                  <a16:creationId xmlns:a16="http://schemas.microsoft.com/office/drawing/2014/main" id="{8723EC33-31B6-1746-8161-C144DA161FC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4">
              <a:extLst>
                <a:ext uri="{FF2B5EF4-FFF2-40B4-BE49-F238E27FC236}">
                  <a16:creationId xmlns:a16="http://schemas.microsoft.com/office/drawing/2014/main" id="{34179D27-BFB2-9942-AA1D-FA34E909355D}"/>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5">
              <a:extLst>
                <a:ext uri="{FF2B5EF4-FFF2-40B4-BE49-F238E27FC236}">
                  <a16:creationId xmlns:a16="http://schemas.microsoft.com/office/drawing/2014/main" id="{2A78427C-975F-054E-8D92-28967CC164E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6">
              <a:extLst>
                <a:ext uri="{FF2B5EF4-FFF2-40B4-BE49-F238E27FC236}">
                  <a16:creationId xmlns:a16="http://schemas.microsoft.com/office/drawing/2014/main" id="{D7A5C957-41D1-6F4A-B235-9EAE39ADD6D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8">
              <a:extLst>
                <a:ext uri="{FF2B5EF4-FFF2-40B4-BE49-F238E27FC236}">
                  <a16:creationId xmlns:a16="http://schemas.microsoft.com/office/drawing/2014/main" id="{4C7D483A-0F9D-C44F-8B73-898636867BC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9">
              <a:extLst>
                <a:ext uri="{FF2B5EF4-FFF2-40B4-BE49-F238E27FC236}">
                  <a16:creationId xmlns:a16="http://schemas.microsoft.com/office/drawing/2014/main" id="{3C172A8B-8E6A-F14F-BB1B-9EF8DC965238}"/>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0">
              <a:extLst>
                <a:ext uri="{FF2B5EF4-FFF2-40B4-BE49-F238E27FC236}">
                  <a16:creationId xmlns:a16="http://schemas.microsoft.com/office/drawing/2014/main" id="{22DFDE7F-EEC8-3248-B4C4-07D48A2EE360}"/>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61">
              <a:extLst>
                <a:ext uri="{FF2B5EF4-FFF2-40B4-BE49-F238E27FC236}">
                  <a16:creationId xmlns:a16="http://schemas.microsoft.com/office/drawing/2014/main" id="{7E7E2B5E-64A3-4840-B3FB-6E2EACCE2E6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65CEFF"/>
          </p15:clr>
        </p15:guide>
        <p15:guide id="2" pos="6472"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523848206"/>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6"/>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wrap="square" rIns="0" bIns="0" anchor="t" anchorCtr="0">
            <a:spAutoFit/>
          </a:bodyPr>
          <a:lstStyle>
            <a:lvl1pPr marL="539838">
              <a:lnSpc>
                <a:spcPct val="100000"/>
              </a:lnSpc>
              <a:defRPr sz="7998">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1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2024-02-12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4009563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413876">
              <a:lnSpc>
                <a:spcPct val="100000"/>
              </a:lnSpc>
              <a:defRPr sz="5998">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3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2024-02-12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2679471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2024-02-12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5066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rIns="0" bIns="0" anchor="t">
            <a:spAutoFit/>
          </a:bodyPr>
          <a:lstStyle>
            <a:lvl1pPr marL="323903">
              <a:lnSpc>
                <a:spcPct val="100000"/>
              </a:lnSpc>
              <a:defRPr sz="4799">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799">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1587622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rIns="0" bIns="0" anchor="t">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957557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2"/>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wrap="square" rIns="0" bIns="0" anchor="t">
            <a:spAutoFit/>
          </a:bodyPr>
          <a:lstStyle>
            <a:lvl1pPr marL="251924">
              <a:lnSpc>
                <a:spcPct val="100000"/>
              </a:lnSpc>
              <a:defRPr sz="3599">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4"/>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2563266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wrap="square" rIns="0" bIns="0" anchor="t" anchorCtr="0">
            <a:spAutoFit/>
          </a:bodyPr>
          <a:lstStyle>
            <a:lvl1pPr marL="539838">
              <a:lnSpc>
                <a:spcPct val="100000"/>
              </a:lnSpc>
              <a:defRPr sz="7998">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1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1" y="6310800"/>
            <a:ext cx="8640003" cy="547200"/>
          </a:xfrm>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996074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413876">
              <a:lnSpc>
                <a:spcPct val="100000"/>
              </a:lnSpc>
              <a:defRPr sz="5998">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3"/>
          </a:xfrm>
          <a:prstGeom prst="rect">
            <a:avLst/>
          </a:prstGeom>
        </p:spPr>
        <p:txBody>
          <a:bodyPr lIns="0" tIns="349200">
            <a:noAutofit/>
          </a:bodyPr>
          <a:lstStyle>
            <a:lvl1pPr marL="0" indent="0" algn="l">
              <a:spcAft>
                <a:spcPts val="300"/>
              </a:spcAft>
              <a:buNone/>
              <a:defRPr sz="23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1" y="6310800"/>
            <a:ext cx="8640003" cy="547200"/>
          </a:xfrm>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41825622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37871481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188946303"/>
      </p:ext>
    </p:extLst>
  </p:cSld>
  <p:clrMapOvr>
    <a:masterClrMapping/>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3706" userDrawn="1">
          <p15:clr>
            <a:srgbClr val="65CEFF"/>
          </p15:clr>
        </p15:guide>
        <p15:guide id="5" pos="3979" userDrawn="1">
          <p15:clr>
            <a:srgbClr val="65CEFF"/>
          </p15:clr>
        </p15:guide>
        <p15:guide id="6" pos="4976" userDrawn="1">
          <p15:clr>
            <a:srgbClr val="65CEFF"/>
          </p15:clr>
        </p15:guide>
        <p15:guide id="7" pos="5158" userDrawn="1">
          <p15:clr>
            <a:srgbClr val="65CEFF"/>
          </p15:clr>
        </p15:guide>
        <p15:guide id="8" pos="6474" userDrawn="1">
          <p15:clr>
            <a:srgbClr val="65CEFF"/>
          </p15:clr>
        </p15:guide>
        <p15:guide id="9" pos="7427" userDrawn="1">
          <p15:clr>
            <a:srgbClr val="65CEFF"/>
          </p15:clr>
        </p15:guide>
        <p15:guide id="10" orient="horz" pos="302" userDrawn="1">
          <p15:clr>
            <a:srgbClr val="65CEFF"/>
          </p15:clr>
        </p15:guide>
        <p15:guide id="11" orient="horz" pos="664" userDrawn="1">
          <p15:clr>
            <a:srgbClr val="65CEFF"/>
          </p15:clr>
        </p15:guide>
        <p15:guide id="12" orient="horz" pos="891" userDrawn="1">
          <p15:clr>
            <a:srgbClr val="65CEFF"/>
          </p15:clr>
        </p15:guide>
        <p15:guide id="13" orient="horz" pos="2206" userDrawn="1">
          <p15:clr>
            <a:srgbClr val="65CEFF"/>
          </p15:clr>
        </p15:guide>
        <p15:guide id="14" orient="horz" pos="2343" userDrawn="1">
          <p15:clr>
            <a:srgbClr val="65CEFF"/>
          </p15:clr>
        </p15:guide>
        <p15:guide id="15" orient="horz" pos="3658" userDrawn="1">
          <p15:clr>
            <a:srgbClr val="65CEFF"/>
          </p15:clr>
        </p15:guide>
        <p15:guide id="16" orient="horz" pos="3885" userDrawn="1">
          <p15:clr>
            <a:srgbClr val="65CEFF"/>
          </p15:clr>
        </p15:guide>
        <p15:guide id="17" orient="horz" pos="4157" userDrawn="1">
          <p15:clr>
            <a:srgbClr val="65CEFF"/>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1"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1" y="1054100"/>
            <a:ext cx="9252000" cy="1491868"/>
          </a:xfrm>
          <a:noFill/>
        </p:spPr>
        <p:txBody>
          <a:bodyPr wrap="square" rIns="0" bIns="0" anchor="t">
            <a:spAutoFit/>
          </a:bodyPr>
          <a:lstStyle>
            <a:lvl1pPr marL="0">
              <a:lnSpc>
                <a:spcPct val="100000"/>
              </a:lnSpc>
              <a:defRPr sz="4799">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586991905"/>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664"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2"/>
            <a:ext cx="6156275" cy="2215991"/>
          </a:xfrm>
          <a:noFill/>
        </p:spPr>
        <p:txBody>
          <a:bodyPr wrap="square" rIns="0" bIns="0" anchor="t">
            <a:spAutoFit/>
          </a:bodyPr>
          <a:lstStyle>
            <a:lvl1pPr marL="0">
              <a:lnSpc>
                <a:spcPct val="100000"/>
              </a:lnSpc>
              <a:defRPr sz="4799">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1"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343734830"/>
      </p:ext>
    </p:extLst>
  </p:cSld>
  <p:clrMapOvr>
    <a:masterClrMapping/>
  </p:clrMapOvr>
  <p:extLst>
    <p:ext uri="{DCECCB84-F9BA-43D5-87BE-67443E8EF086}">
      <p15:sldGuideLst xmlns:p15="http://schemas.microsoft.com/office/powerpoint/2012/main">
        <p15:guide id="1" pos="259" userDrawn="1">
          <p15:clr>
            <a:srgbClr val="65CEFF"/>
          </p15:clr>
        </p15:guide>
        <p15:guide id="2" pos="4523" userDrawn="1">
          <p15:clr>
            <a:srgbClr val="65CEFF"/>
          </p15:clr>
        </p15:guide>
        <p15:guide id="3" pos="4795" userDrawn="1">
          <p15:clr>
            <a:srgbClr val="65CEFF"/>
          </p15:clr>
        </p15:guide>
        <p15:guide id="4" pos="5067" userDrawn="1">
          <p15:clr>
            <a:srgbClr val="65CEFF"/>
          </p15:clr>
        </p15:guide>
        <p15:guide id="5" pos="6474" userDrawn="1">
          <p15:clr>
            <a:srgbClr val="65CEFF"/>
          </p15:clr>
        </p15:guide>
        <p15:guide id="6" pos="7427"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3"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54701903"/>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6474" userDrawn="1">
          <p15:clr>
            <a:srgbClr val="65CEFF"/>
          </p15:clr>
        </p15:guide>
        <p15:guide id="4" pos="7427"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84970112"/>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6"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51175481"/>
      </p:ext>
    </p:extLst>
  </p:cSld>
  <p:clrMapOvr>
    <a:masterClrMapping/>
  </p:clrMapOvr>
  <p:extLst>
    <p:ext uri="{DCECCB84-F9BA-43D5-87BE-67443E8EF086}">
      <p15:sldGuideLst xmlns:p15="http://schemas.microsoft.com/office/powerpoint/2012/main">
        <p15:guide id="1" pos="259" userDrawn="1">
          <p15:clr>
            <a:srgbClr val="65CEFF"/>
          </p15:clr>
        </p15:guide>
        <p15:guide id="2" pos="3706" userDrawn="1">
          <p15:clr>
            <a:srgbClr val="65CEFF"/>
          </p15:clr>
        </p15:guide>
        <p15:guide id="3" pos="3979"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3631784932"/>
      </p:ext>
    </p:extLst>
  </p:cSld>
  <p:clrMapOvr>
    <a:masterClrMapping/>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4976" userDrawn="1">
          <p15:clr>
            <a:srgbClr val="65CEFF"/>
          </p15:clr>
        </p15:guide>
        <p15:guide id="5" pos="5158" userDrawn="1">
          <p15:clr>
            <a:srgbClr val="65CEFF"/>
          </p15:clr>
        </p15:guide>
        <p15:guide id="6" pos="6474" userDrawn="1">
          <p15:clr>
            <a:srgbClr val="65CEFF"/>
          </p15:clr>
        </p15:guide>
        <p15:guide id="7" pos="7427"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6"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6"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898942322"/>
      </p:ext>
    </p:extLst>
  </p:cSld>
  <p:clrMapOvr>
    <a:masterClrMapping/>
  </p:clrMapOvr>
  <p:extLst>
    <p:ext uri="{DCECCB84-F9BA-43D5-87BE-67443E8EF086}">
      <p15:sldGuideLst xmlns:p15="http://schemas.microsoft.com/office/powerpoint/2012/main">
        <p15:guide id="1" pos="259" userDrawn="1">
          <p15:clr>
            <a:srgbClr val="65CEFF"/>
          </p15:clr>
        </p15:guide>
        <p15:guide id="2" pos="3706" userDrawn="1">
          <p15:clr>
            <a:srgbClr val="65CEFF"/>
          </p15:clr>
        </p15:guide>
        <p15:guide id="3" pos="3979"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2"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17814460"/>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5067"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1"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1"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1"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1"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24877786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4976" userDrawn="1">
          <p15:clr>
            <a:srgbClr val="65CEFF"/>
          </p15:clr>
        </p15:guide>
        <p15:guide id="5" pos="5158" userDrawn="1">
          <p15:clr>
            <a:srgbClr val="65CEFF"/>
          </p15:clr>
        </p15:guide>
        <p15:guide id="6" pos="6474" userDrawn="1">
          <p15:clr>
            <a:srgbClr val="65CEFF"/>
          </p15:clr>
        </p15:guide>
        <p15:guide id="7" pos="7427"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799" b="0">
                <a:solidFill>
                  <a:schemeClr val="tx2"/>
                </a:solidFill>
              </a:defRPr>
            </a:lvl1pPr>
            <a:lvl2pPr marL="35989" indent="0">
              <a:lnSpc>
                <a:spcPct val="110000"/>
              </a:lnSpc>
              <a:spcBef>
                <a:spcPts val="600"/>
              </a:spcBef>
              <a:spcAft>
                <a:spcPts val="0"/>
              </a:spcAft>
              <a:buNone/>
              <a:defRPr sz="1799">
                <a:solidFill>
                  <a:schemeClr val="tx1"/>
                </a:solidFill>
              </a:defRPr>
            </a:lvl2pPr>
            <a:lvl3pPr marL="35989" indent="0">
              <a:lnSpc>
                <a:spcPct val="110000"/>
              </a:lnSpc>
              <a:spcBef>
                <a:spcPts val="600"/>
              </a:spcBef>
              <a:spcAft>
                <a:spcPts val="0"/>
              </a:spcAft>
              <a:buNone/>
              <a:defRPr sz="1799">
                <a:solidFill>
                  <a:schemeClr val="accent1"/>
                </a:solidFill>
              </a:defRPr>
            </a:lvl3pPr>
            <a:lvl4pPr marL="0" indent="0">
              <a:lnSpc>
                <a:spcPct val="110000"/>
              </a:lnSpc>
              <a:spcAft>
                <a:spcPts val="0"/>
              </a:spcAft>
              <a:buNone/>
              <a:defRPr sz="4799"/>
            </a:lvl4pPr>
            <a:lvl5pPr marL="0" indent="0">
              <a:lnSpc>
                <a:spcPct val="110000"/>
              </a:lnSpc>
              <a:spcAft>
                <a:spcPts val="0"/>
              </a:spcAft>
              <a:buNone/>
              <a:defRPr sz="4799"/>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1"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pPr fontAlgn="auto">
              <a:spcBef>
                <a:spcPts val="0"/>
              </a:spcBef>
              <a:spcAft>
                <a:spcPts val="0"/>
              </a:spcAft>
            </a:pPr>
            <a:endParaRPr lang="en-US" sz="1799" dirty="0">
              <a:solidFill>
                <a:srgbClr val="000000"/>
              </a:solidFill>
              <a:latin typeface="Arial"/>
              <a:ea typeface="+mn-ea"/>
            </a:endParaRPr>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447694179"/>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1" cy="4536000"/>
          </a:xfrm>
        </p:spPr>
        <p:txBody>
          <a:bodyPr lIns="0" tIns="0" rIns="0" bIns="0" anchor="t">
            <a:noAutofit/>
          </a:bodyPr>
          <a:lstStyle>
            <a:lvl1pPr>
              <a:lnSpc>
                <a:spcPct val="90000"/>
              </a:lnSpc>
              <a:defRPr sz="7998">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502846249"/>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4" y="1234802"/>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39838">
              <a:defRPr lang="en-US" sz="7998"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6"/>
            <a:ext cx="9216000" cy="3409751"/>
          </a:xfrm>
          <a:prstGeom prst="rect">
            <a:avLst/>
          </a:prstGeom>
        </p:spPr>
        <p:txBody>
          <a:bodyPr tIns="108000">
            <a:noAutofit/>
          </a:bodyPr>
          <a:lstStyle>
            <a:lvl1pPr marL="0" indent="0" algn="l">
              <a:spcAft>
                <a:spcPts val="0"/>
              </a:spcAft>
              <a:buNone/>
              <a:defRPr sz="1799" b="1">
                <a:solidFill>
                  <a:schemeClr val="bg1"/>
                </a:solidFill>
              </a:defRPr>
            </a:lvl1pPr>
            <a:lvl2pPr marL="0" indent="0" algn="l">
              <a:spcBef>
                <a:spcPts val="600"/>
              </a:spcBef>
              <a:spcAft>
                <a:spcPts val="0"/>
              </a:spcAft>
              <a:buFontTx/>
              <a:buNone/>
              <a:defRPr sz="1400" b="1">
                <a:solidFill>
                  <a:schemeClr val="bg1"/>
                </a:solidFill>
              </a:defRPr>
            </a:lvl2pPr>
            <a:lvl3pPr marL="179946" indent="-179946" algn="l">
              <a:spcAft>
                <a:spcPts val="0"/>
              </a:spcAft>
              <a:buFontTx/>
              <a:buNone/>
              <a:defRPr sz="1400" b="0"/>
            </a:lvl3pPr>
            <a:lvl4pPr marL="359892" indent="-179946" algn="l">
              <a:spcAft>
                <a:spcPts val="0"/>
              </a:spcAft>
              <a:buFontTx/>
              <a:buNone/>
              <a:defRPr sz="1400"/>
            </a:lvl4pPr>
            <a:lvl5pPr marL="359892" indent="-179946" algn="l">
              <a:spcAft>
                <a:spcPts val="0"/>
              </a:spcAft>
              <a:buFontTx/>
              <a:buNone/>
              <a:defRPr sz="1400" b="1"/>
            </a:lvl5pPr>
            <a:lvl6pPr marL="539838" indent="-179946" algn="l">
              <a:spcAft>
                <a:spcPts val="0"/>
              </a:spcAft>
              <a:buFont typeface="Arial" panose="020B0604020202020204" pitchFamily="34" charset="0"/>
              <a:buChar char="•"/>
              <a:defRPr sz="1400"/>
            </a:lvl6pPr>
            <a:lvl7pPr marL="539838" indent="-179946" algn="l">
              <a:spcAft>
                <a:spcPts val="0"/>
              </a:spcAft>
              <a:buFont typeface="Arial" panose="020B0604020202020204" pitchFamily="34" charset="0"/>
              <a:buChar char="•"/>
              <a:defRPr sz="1400" b="1"/>
            </a:lvl7pPr>
            <a:lvl8pPr marL="719784" indent="-179946" algn="l">
              <a:spcAft>
                <a:spcPts val="0"/>
              </a:spcAft>
              <a:buFont typeface="Arial" panose="020B0604020202020204" pitchFamily="34" charset="0"/>
              <a:buChar char="•"/>
              <a:defRPr sz="1400"/>
            </a:lvl8pPr>
            <a:lvl9pPr marL="719784" indent="-179946"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90"/>
            <a:ext cx="1152144" cy="183191"/>
          </a:xfrm>
          <a:prstGeom prst="rect">
            <a:avLst/>
          </a:prstGeom>
        </p:spPr>
      </p:pic>
    </p:spTree>
    <p:extLst>
      <p:ext uri="{BB962C8B-B14F-4D97-AF65-F5344CB8AC3E}">
        <p14:creationId xmlns:p14="http://schemas.microsoft.com/office/powerpoint/2010/main" val="34651172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4" y="1234802"/>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39838">
              <a:defRPr sz="7998">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6"/>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79946" indent="-179946" algn="l">
              <a:spcAft>
                <a:spcPts val="0"/>
              </a:spcAft>
              <a:buFontTx/>
              <a:buNone/>
              <a:defRPr sz="1600" b="0">
                <a:solidFill>
                  <a:schemeClr val="bg1"/>
                </a:solidFill>
              </a:defRPr>
            </a:lvl3pPr>
            <a:lvl4pPr marL="359892" indent="-179946" algn="l">
              <a:spcAft>
                <a:spcPts val="0"/>
              </a:spcAft>
              <a:buFontTx/>
              <a:buNone/>
              <a:defRPr sz="1400">
                <a:solidFill>
                  <a:schemeClr val="bg1"/>
                </a:solidFill>
              </a:defRPr>
            </a:lvl4pPr>
            <a:lvl5pPr marL="359892" indent="-179946" algn="l">
              <a:spcAft>
                <a:spcPts val="0"/>
              </a:spcAft>
              <a:buFontTx/>
              <a:buNone/>
              <a:defRPr sz="1400" b="1">
                <a:solidFill>
                  <a:schemeClr val="bg1"/>
                </a:solidFill>
              </a:defRPr>
            </a:lvl5pPr>
            <a:lvl6pPr marL="539838" indent="-179946" algn="l">
              <a:spcAft>
                <a:spcPts val="0"/>
              </a:spcAft>
              <a:buFont typeface="Arial" panose="020B0604020202020204" pitchFamily="34" charset="0"/>
              <a:buChar char="•"/>
              <a:defRPr sz="1400"/>
            </a:lvl6pPr>
            <a:lvl7pPr marL="539838" indent="-179946" algn="l">
              <a:spcAft>
                <a:spcPts val="0"/>
              </a:spcAft>
              <a:buFont typeface="Arial" panose="020B0604020202020204" pitchFamily="34" charset="0"/>
              <a:buChar char="•"/>
              <a:defRPr sz="1400" b="1"/>
            </a:lvl7pPr>
            <a:lvl8pPr marL="719784" indent="-179946" algn="l">
              <a:spcAft>
                <a:spcPts val="0"/>
              </a:spcAft>
              <a:buFont typeface="Arial" panose="020B0604020202020204" pitchFamily="34" charset="0"/>
              <a:buChar char="•"/>
              <a:defRPr sz="1400"/>
            </a:lvl8pPr>
            <a:lvl9pPr marL="719784" indent="-179946" algn="l">
              <a:spcAft>
                <a:spcPts val="0"/>
              </a:spcAft>
              <a:buFont typeface="Arial" panose="020B0604020202020204" pitchFamily="34" charset="0"/>
              <a:buChar char="•"/>
              <a:defRPr sz="1400" b="1"/>
            </a:lvl9pPr>
          </a:lstStyle>
          <a:p>
            <a:pPr marL="0" lvl="1" indent="0" algn="l" defTabSz="914126"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solidFill>
                  <a:srgbClr val="000000"/>
                </a:solidFill>
              </a:rPr>
              <a:t>Restricted | © Siemens 2024-02-12 | Siemens Digital Industries Software | Where today meets tomorrow.</a:t>
            </a:r>
            <a:endParaRPr lang="en-US" dirty="0">
              <a:solidFill>
                <a:srgbClr val="000000"/>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8543151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1"/>
          <p:cNvSpPr/>
          <p:nvPr userDrawn="1"/>
        </p:nvSpPr>
        <p:spPr>
          <a:xfrm>
            <a:off x="1" y="0"/>
            <a:ext cx="12192000" cy="25142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3" name="Rectangle 12"/>
          <p:cNvSpPr/>
          <p:nvPr/>
        </p:nvSpPr>
        <p:spPr>
          <a:xfrm>
            <a:off x="9349593" y="5380386"/>
            <a:ext cx="2842407" cy="1477617"/>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28023" name="Rectangle 23"/>
          <p:cNvSpPr>
            <a:spLocks noGrp="1" noChangeArrowheads="1"/>
          </p:cNvSpPr>
          <p:nvPr userDrawn="1">
            <p:ph type="subTitle" sz="quarter" idx="1"/>
          </p:nvPr>
        </p:nvSpPr>
        <p:spPr>
          <a:xfrm>
            <a:off x="4610104" y="2616203"/>
            <a:ext cx="7084484" cy="541337"/>
          </a:xfrm>
        </p:spPr>
        <p:txBody>
          <a:bodyPr lIns="0" rIns="0"/>
          <a:lstStyle>
            <a:lvl1pPr marL="0" indent="0">
              <a:buFont typeface="Wingdings" pitchFamily="-112" charset="2"/>
              <a:buNone/>
              <a:tabLst>
                <a:tab pos="5180477" algn="l"/>
              </a:tabLst>
              <a:defRPr sz="3000"/>
            </a:lvl1pPr>
          </a:lstStyle>
          <a:p>
            <a:r>
              <a:rPr lang="en-US" dirty="0"/>
              <a:t>Click to edit Master subtitle style</a:t>
            </a:r>
          </a:p>
        </p:txBody>
      </p:sp>
      <p:sp>
        <p:nvSpPr>
          <p:cNvPr id="128007" name="Rectangle 2"/>
          <p:cNvSpPr>
            <a:spLocks noGrp="1" noChangeArrowheads="1"/>
          </p:cNvSpPr>
          <p:nvPr userDrawn="1">
            <p:ph type="ctrTitle"/>
          </p:nvPr>
        </p:nvSpPr>
        <p:spPr bwMode="white">
          <a:xfrm>
            <a:off x="4610100" y="279400"/>
            <a:ext cx="7071784" cy="2159000"/>
          </a:xfrm>
        </p:spPr>
        <p:txBody>
          <a:bodyPr lIns="0" rIns="0"/>
          <a:lstStyle>
            <a:lvl1pPr>
              <a:defRPr sz="4200">
                <a:solidFill>
                  <a:schemeClr val="bg1"/>
                </a:solidFill>
              </a:defRPr>
            </a:lvl1pPr>
          </a:lstStyle>
          <a:p>
            <a:r>
              <a:rPr lang="en-US" dirty="0"/>
              <a:t>Click to edit Master title style</a:t>
            </a:r>
          </a:p>
        </p:txBody>
      </p:sp>
      <p:pic>
        <p:nvPicPr>
          <p:cNvPr id="10" name="Picture 9" descr="Mentor-ASB-Logo-Colo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532" y="5819775"/>
            <a:ext cx="2097385" cy="596900"/>
          </a:xfrm>
          <a:prstGeom prst="rect">
            <a:avLst/>
          </a:prstGeom>
        </p:spPr>
      </p:pic>
      <p:pic>
        <p:nvPicPr>
          <p:cNvPr id="12" name="Picture 11" descr="Tech-Montage-2017-PPT-1.jpg"/>
          <p:cNvPicPr>
            <a:picLocks noChangeAspect="1"/>
          </p:cNvPicPr>
          <p:nvPr userDrawn="1"/>
        </p:nvPicPr>
        <p:blipFill rotWithShape="1">
          <a:blip r:embed="rId3">
            <a:extLst>
              <a:ext uri="{28A0092B-C50C-407E-A947-70E740481C1C}">
                <a14:useLocalDpi xmlns:a14="http://schemas.microsoft.com/office/drawing/2010/main" val="0"/>
              </a:ext>
            </a:extLst>
          </a:blip>
          <a:srcRect l="3764" r="4022"/>
          <a:stretch/>
        </p:blipFill>
        <p:spPr>
          <a:xfrm>
            <a:off x="375872" y="1066800"/>
            <a:ext cx="3883190" cy="5080000"/>
          </a:xfrm>
          <a:prstGeom prst="rect">
            <a:avLst/>
          </a:prstGeom>
        </p:spPr>
      </p:pic>
    </p:spTree>
    <p:extLst>
      <p:ext uri="{BB962C8B-B14F-4D97-AF65-F5344CB8AC3E}">
        <p14:creationId xmlns:p14="http://schemas.microsoft.com/office/powerpoint/2010/main" val="2232297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On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Content Placeholder 3"/>
          <p:cNvSpPr>
            <a:spLocks noGrp="1"/>
          </p:cNvSpPr>
          <p:nvPr>
            <p:ph sz="half" idx="2"/>
          </p:nvPr>
        </p:nvSpPr>
        <p:spPr>
          <a:xfrm>
            <a:off x="5276851" y="1193800"/>
            <a:ext cx="6915150" cy="5035296"/>
          </a:xfrm>
        </p:spPr>
        <p:txBody>
          <a:bodyPr lIns="304735"/>
          <a:lstStyle>
            <a:lvl1pPr>
              <a:spcBef>
                <a:spcPts val="1133"/>
              </a:spcBef>
              <a:buClr>
                <a:srgbClr val="3769AC"/>
              </a:buClr>
              <a:defRPr sz="2800"/>
            </a:lvl1pPr>
            <a:lvl2pPr>
              <a:defRPr sz="2400"/>
            </a:lvl2pPr>
            <a:lvl3pPr>
              <a:defRPr sz="2000"/>
            </a:lvl3pPr>
            <a:lvl4pPr>
              <a:defRPr sz="1800"/>
            </a:lvl4pPr>
            <a:lvl5pPr marL="1543050" indent="-150813">
              <a:spcBef>
                <a:spcPts val="0"/>
              </a:spcBef>
              <a:buFont typeface="Arial" pitchFamily="34" charset="0"/>
              <a:buChar char="•"/>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1460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able Placeholder 2"/>
          <p:cNvSpPr>
            <a:spLocks noGrp="1"/>
          </p:cNvSpPr>
          <p:nvPr>
            <p:ph type="tbl" idx="1"/>
          </p:nvPr>
        </p:nvSpPr>
        <p:spPr>
          <a:xfrm>
            <a:off x="1" y="1316041"/>
            <a:ext cx="12192000" cy="4957761"/>
          </a:xfrm>
        </p:spPr>
        <p:txBody>
          <a:bodyPr/>
          <a:lstStyle>
            <a:lvl1pPr>
              <a:buClr>
                <a:srgbClr val="3769AC"/>
              </a:buClr>
              <a:defRPr/>
            </a:lvl1pPr>
          </a:lstStyle>
          <a:p>
            <a:pPr lvl="0"/>
            <a:r>
              <a:rPr lang="en-US" noProof="0" dirty="0"/>
              <a:t>Click icon to add table</a:t>
            </a:r>
          </a:p>
        </p:txBody>
      </p:sp>
    </p:spTree>
    <p:extLst>
      <p:ext uri="{BB962C8B-B14F-4D97-AF65-F5344CB8AC3E}">
        <p14:creationId xmlns:p14="http://schemas.microsoft.com/office/powerpoint/2010/main" val="13554075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nk, no top rule">
    <p:spTree>
      <p:nvGrpSpPr>
        <p:cNvPr id="1" name=""/>
        <p:cNvGrpSpPr/>
        <p:nvPr/>
      </p:nvGrpSpPr>
      <p:grpSpPr>
        <a:xfrm>
          <a:off x="0" y="0"/>
          <a:ext cx="0" cy="0"/>
          <a:chOff x="0" y="0"/>
          <a:chExt cx="0" cy="0"/>
        </a:xfrm>
      </p:grpSpPr>
      <p:sp>
        <p:nvSpPr>
          <p:cNvPr id="8" name="Rectangle 7"/>
          <p:cNvSpPr/>
          <p:nvPr userDrawn="1"/>
        </p:nvSpPr>
        <p:spPr bwMode="white">
          <a:xfrm>
            <a:off x="1" y="1066800"/>
            <a:ext cx="1219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anchor="ctr"/>
          <a:lstStyle/>
          <a:p>
            <a:pPr algn="ctr">
              <a:defRPr/>
            </a:pPr>
            <a:endParaRPr lang="en-US" sz="4300"/>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Tree>
    <p:extLst>
      <p:ext uri="{BB962C8B-B14F-4D97-AF65-F5344CB8AC3E}">
        <p14:creationId xmlns:p14="http://schemas.microsoft.com/office/powerpoint/2010/main" val="16975594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ext Placeholder 2"/>
          <p:cNvSpPr>
            <a:spLocks noGrp="1"/>
          </p:cNvSpPr>
          <p:nvPr>
            <p:ph type="body" idx="1"/>
          </p:nvPr>
        </p:nvSpPr>
        <p:spPr>
          <a:xfrm>
            <a:off x="609600" y="1295402"/>
            <a:ext cx="5386917"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a:t>Click to edit Master text styles</a:t>
            </a:r>
          </a:p>
        </p:txBody>
      </p:sp>
      <p:sp>
        <p:nvSpPr>
          <p:cNvPr id="9" name="Content Placeholder 3"/>
          <p:cNvSpPr>
            <a:spLocks noGrp="1"/>
          </p:cNvSpPr>
          <p:nvPr>
            <p:ph sz="half" idx="2"/>
          </p:nvPr>
        </p:nvSpPr>
        <p:spPr>
          <a:xfrm>
            <a:off x="609600" y="2174875"/>
            <a:ext cx="5386917" cy="3951288"/>
          </a:xfrm>
        </p:spPr>
        <p:txBody>
          <a:bodyPr lIns="158462" rIns="158462"/>
          <a:lstStyle>
            <a:lvl1pPr>
              <a:buClr>
                <a:srgbClr val="3769AC"/>
              </a:buClr>
              <a:defRPr sz="2600"/>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6193370" y="1295402"/>
            <a:ext cx="5389033"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a:t>Click to edit Master text styles</a:t>
            </a:r>
          </a:p>
        </p:txBody>
      </p:sp>
      <p:sp>
        <p:nvSpPr>
          <p:cNvPr id="11" name="Content Placeholder 5"/>
          <p:cNvSpPr>
            <a:spLocks noGrp="1"/>
          </p:cNvSpPr>
          <p:nvPr>
            <p:ph sz="quarter" idx="4"/>
          </p:nvPr>
        </p:nvSpPr>
        <p:spPr>
          <a:xfrm>
            <a:off x="6193370" y="2174875"/>
            <a:ext cx="5389033" cy="3951288"/>
          </a:xfrm>
        </p:spPr>
        <p:txBody>
          <a:bodyPr lIns="158462" rIns="158462"/>
          <a:lstStyle>
            <a:lvl1pPr marL="347472" marR="0" indent="-347472" algn="l" defTabSz="914400" rtl="0" eaLnBrk="1" fontAlgn="base" latinLnBrk="0" hangingPunct="1">
              <a:lnSpc>
                <a:spcPct val="100000"/>
              </a:lnSpc>
              <a:spcBef>
                <a:spcPct val="30000"/>
              </a:spcBef>
              <a:spcAft>
                <a:spcPct val="0"/>
              </a:spcAft>
              <a:buClr>
                <a:srgbClr val="3769AC"/>
              </a:buClr>
              <a:buSzPct val="80000"/>
              <a:buFont typeface="Wingdings" pitchFamily="-112" charset="2"/>
              <a:buChar char="n"/>
              <a:tabLst/>
              <a:defRPr sz="2700"/>
            </a:lvl1pPr>
            <a:lvl2pPr marL="800100" marR="0" indent="-4206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400"/>
            </a:lvl2pPr>
            <a:lvl3pPr marL="1089025" marR="0" indent="-2301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100"/>
            </a:lvl3pPr>
            <a:lvl4pPr marL="1373188" marR="0" indent="-212725"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1900"/>
            </a:lvl4pPr>
            <a:lvl5pPr marL="1598613" marR="0" indent="-153988" algn="l" defTabSz="914400" rtl="0" eaLnBrk="1" fontAlgn="base" latinLnBrk="0" hangingPunct="1">
              <a:lnSpc>
                <a:spcPct val="100000"/>
              </a:lnSpc>
              <a:spcBef>
                <a:spcPct val="30000"/>
              </a:spcBef>
              <a:spcAft>
                <a:spcPct val="0"/>
              </a:spcAft>
              <a:buClr>
                <a:srgbClr val="5F5F5F"/>
              </a:buClr>
              <a:buSzTx/>
              <a:buFont typeface="Arial" pitchFamily="34" charset="0"/>
              <a:buChar char="•"/>
              <a:tabLst/>
              <a:defRPr sz="19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6773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_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3"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708732410"/>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6474" userDrawn="1">
          <p15:clr>
            <a:srgbClr val="65CEFF"/>
          </p15:clr>
        </p15:guide>
        <p15:guide id="4" pos="7427"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a:xfrm>
            <a:off x="1239175" y="6236784"/>
            <a:ext cx="9216000" cy="547200"/>
          </a:xfrm>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noRot="1" noMove="1" noResize="1" noEditPoints="1" noAdjustHandles="1" noChangeArrowheads="1" noChangeShapeType="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2024-02-12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ectangle 1"/>
          <p:cNvSpPr/>
          <p:nvPr/>
        </p:nvSpPr>
        <p:spPr>
          <a:xfrm>
            <a:off x="0" y="0"/>
            <a:ext cx="12192000" cy="25142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3" name="Rectangle 12"/>
          <p:cNvSpPr/>
          <p:nvPr/>
        </p:nvSpPr>
        <p:spPr>
          <a:xfrm>
            <a:off x="9349594" y="5380387"/>
            <a:ext cx="2842407" cy="1477617"/>
          </a:xfrm>
          <a:prstGeom prst="rect">
            <a:avLst/>
          </a:prstGeom>
          <a:solidFill>
            <a:srgbClr val="FFFFFF"/>
          </a:solidFill>
          <a:ln w="9525" cap="flat" cmpd="sng" algn="ctr">
            <a:no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28023" name="Rectangle 23"/>
          <p:cNvSpPr>
            <a:spLocks noGrp="1" noChangeArrowheads="1"/>
          </p:cNvSpPr>
          <p:nvPr>
            <p:ph type="subTitle" sz="quarter" idx="1"/>
          </p:nvPr>
        </p:nvSpPr>
        <p:spPr>
          <a:xfrm>
            <a:off x="4610105" y="2616204"/>
            <a:ext cx="7084484" cy="541337"/>
          </a:xfrm>
        </p:spPr>
        <p:txBody>
          <a:bodyPr lIns="0" rIns="0"/>
          <a:lstStyle>
            <a:lvl1pPr marL="0" indent="0">
              <a:buFont typeface="Wingdings" pitchFamily="-112" charset="2"/>
              <a:buNone/>
              <a:tabLst>
                <a:tab pos="3886394" algn="l"/>
              </a:tabLst>
              <a:defRPr sz="2251"/>
            </a:lvl1pPr>
          </a:lstStyle>
          <a:p>
            <a:r>
              <a:rPr lang="en-US"/>
              <a:t>Click to edit Master subtitle style</a:t>
            </a:r>
            <a:endParaRPr lang="en-US" dirty="0"/>
          </a:p>
        </p:txBody>
      </p:sp>
      <p:sp>
        <p:nvSpPr>
          <p:cNvPr id="128007" name="Rectangle 2"/>
          <p:cNvSpPr>
            <a:spLocks noGrp="1" noChangeArrowheads="1"/>
          </p:cNvSpPr>
          <p:nvPr>
            <p:ph type="ctrTitle"/>
          </p:nvPr>
        </p:nvSpPr>
        <p:spPr>
          <a:xfrm>
            <a:off x="4610100" y="279400"/>
            <a:ext cx="7071784" cy="2159000"/>
          </a:xfrm>
        </p:spPr>
        <p:txBody>
          <a:bodyPr lIns="0" rIns="0"/>
          <a:lstStyle>
            <a:lvl1pPr>
              <a:defRPr sz="3151">
                <a:solidFill>
                  <a:schemeClr val="bg1"/>
                </a:solidFill>
              </a:defRPr>
            </a:lvl1pPr>
          </a:lstStyle>
          <a:p>
            <a:r>
              <a:rPr lang="en-US"/>
              <a:t>Click to edit Master title style</a:t>
            </a:r>
            <a:endParaRPr lang="en-US" dirty="0"/>
          </a:p>
        </p:txBody>
      </p:sp>
      <p:pic>
        <p:nvPicPr>
          <p:cNvPr id="10" name="Picture 9" descr="Mentor-ASB-Logo-Color-Hi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533" y="5819775"/>
            <a:ext cx="2097385" cy="596900"/>
          </a:xfrm>
          <a:prstGeom prst="rect">
            <a:avLst/>
          </a:prstGeom>
        </p:spPr>
      </p:pic>
      <p:pic>
        <p:nvPicPr>
          <p:cNvPr id="12" name="Picture 11" descr="Tech-Montage-2017-PPT-1.jpg"/>
          <p:cNvPicPr>
            <a:picLocks noChangeAspect="1"/>
          </p:cNvPicPr>
          <p:nvPr/>
        </p:nvPicPr>
        <p:blipFill rotWithShape="1">
          <a:blip r:embed="rId3">
            <a:extLst>
              <a:ext uri="{28A0092B-C50C-407E-A947-70E740481C1C}">
                <a14:useLocalDpi xmlns:a14="http://schemas.microsoft.com/office/drawing/2010/main" val="0"/>
              </a:ext>
            </a:extLst>
          </a:blip>
          <a:srcRect l="3764" r="4022"/>
          <a:stretch/>
        </p:blipFill>
        <p:spPr>
          <a:xfrm>
            <a:off x="375871" y="1066800"/>
            <a:ext cx="3883191" cy="5080000"/>
          </a:xfrm>
          <a:prstGeom prst="rect">
            <a:avLst/>
          </a:prstGeom>
        </p:spPr>
      </p:pic>
    </p:spTree>
    <p:extLst>
      <p:ext uri="{BB962C8B-B14F-4D97-AF65-F5344CB8AC3E}">
        <p14:creationId xmlns:p14="http://schemas.microsoft.com/office/powerpoint/2010/main" val="150178104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p:nvSpPr>
        <p:spPr>
          <a:xfrm>
            <a:off x="0"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0"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a:xfrm>
            <a:off x="963084" y="2616202"/>
            <a:ext cx="10363200" cy="1612900"/>
          </a:xfrm>
        </p:spPr>
        <p:txBody>
          <a:bodyPr anchor="ctr" anchorCtr="1"/>
          <a:lstStyle>
            <a:lvl1pPr algn="ctr">
              <a:defRPr sz="3601"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a:xfrm>
            <a:off x="963084" y="2171702"/>
            <a:ext cx="10363200" cy="444500"/>
          </a:xfrm>
        </p:spPr>
        <p:txBody>
          <a:bodyPr anchor="b"/>
          <a:lstStyle>
            <a:lvl1pPr marL="0" indent="0" algn="ctr">
              <a:buNone/>
              <a:defRPr sz="1575">
                <a:solidFill>
                  <a:schemeClr val="bg1"/>
                </a:solidFill>
              </a:defRPr>
            </a:lvl1pPr>
            <a:lvl2pPr marL="457223" indent="0">
              <a:buNone/>
              <a:defRPr sz="1800"/>
            </a:lvl2pPr>
            <a:lvl3pPr marL="914446" indent="0">
              <a:buNone/>
              <a:defRPr sz="1575"/>
            </a:lvl3pPr>
            <a:lvl4pPr marL="1371669" indent="0">
              <a:buNone/>
              <a:defRPr sz="1425"/>
            </a:lvl4pPr>
            <a:lvl5pPr marL="1828892" indent="0">
              <a:buNone/>
              <a:defRPr sz="1425"/>
            </a:lvl5pPr>
            <a:lvl6pPr marL="2286114" indent="0">
              <a:buNone/>
              <a:defRPr sz="1425"/>
            </a:lvl6pPr>
            <a:lvl7pPr marL="2743337" indent="0">
              <a:buNone/>
              <a:defRPr sz="1425"/>
            </a:lvl7pPr>
            <a:lvl8pPr marL="3200560" indent="0">
              <a:buNone/>
              <a:defRPr sz="1425"/>
            </a:lvl8pPr>
            <a:lvl9pPr marL="3657783" indent="0">
              <a:buNone/>
              <a:defRPr sz="1425"/>
            </a:lvl9pPr>
          </a:lstStyle>
          <a:p>
            <a:r>
              <a:rPr lang="en-US" dirty="0"/>
              <a:t>Click to add optional subtitle or running header</a:t>
            </a:r>
          </a:p>
        </p:txBody>
      </p:sp>
    </p:spTree>
    <p:extLst>
      <p:ext uri="{BB962C8B-B14F-4D97-AF65-F5344CB8AC3E}">
        <p14:creationId xmlns:p14="http://schemas.microsoft.com/office/powerpoint/2010/main" val="282090689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pPr>
              <a:defRPr/>
            </a:pPr>
            <a:r>
              <a:rPr lang="en-US">
                <a:solidFill>
                  <a:srgbClr val="333333"/>
                </a:solidFill>
              </a:rPr>
              <a:t>Restricted | © Siemens 2024-02-12 | Siemens Digital Industries Software | Where today meets tomorrow.</a:t>
            </a:r>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Tree>
    <p:extLst>
      <p:ext uri="{BB962C8B-B14F-4D97-AF65-F5344CB8AC3E}">
        <p14:creationId xmlns:p14="http://schemas.microsoft.com/office/powerpoint/2010/main" val="72653622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36"/>
        <p:cNvGrpSpPr/>
        <p:nvPr/>
      </p:nvGrpSpPr>
      <p:grpSpPr>
        <a:xfrm>
          <a:off x="0" y="0"/>
          <a:ext cx="0" cy="0"/>
          <a:chOff x="0" y="0"/>
          <a:chExt cx="0" cy="0"/>
        </a:xfrm>
      </p:grpSpPr>
      <p:sp>
        <p:nvSpPr>
          <p:cNvPr id="37" name="Google Shape;37;ga37b6b3a0c_0_729"/>
          <p:cNvSpPr txBox="1">
            <a:spLocks noGrp="1"/>
          </p:cNvSpPr>
          <p:nvPr>
            <p:ph type="title"/>
          </p:nvPr>
        </p:nvSpPr>
        <p:spPr>
          <a:xfrm>
            <a:off x="914400" y="228600"/>
            <a:ext cx="10363199" cy="837900"/>
          </a:xfrm>
          <a:prstGeom prst="rect">
            <a:avLst/>
          </a:prstGeom>
          <a:noFill/>
          <a:ln>
            <a:noFill/>
          </a:ln>
        </p:spPr>
        <p:txBody>
          <a:bodyPr spcFirstLastPara="1" wrap="square" lIns="68575" tIns="68575" rIns="68575" bIns="68575" anchor="b" anchorCtr="0">
            <a:noAutofit/>
          </a:bodyPr>
          <a:lstStyle>
            <a:lvl1pPr marR="0" lvl="0" algn="l">
              <a:lnSpc>
                <a:spcPct val="90000"/>
              </a:lnSpc>
              <a:spcBef>
                <a:spcPts val="0"/>
              </a:spcBef>
              <a:spcAft>
                <a:spcPts val="0"/>
              </a:spcAft>
              <a:buClr>
                <a:schemeClr val="accent1"/>
              </a:buClr>
              <a:buSzPts val="1100"/>
              <a:buFont typeface="Arial"/>
              <a:buNone/>
              <a:defRPr sz="2799" b="0"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100"/>
              <a:buFont typeface="Arial"/>
              <a:buNone/>
              <a:defRPr sz="1866"/>
            </a:lvl2pPr>
            <a:lvl3pPr lvl="2" algn="l">
              <a:lnSpc>
                <a:spcPct val="100000"/>
              </a:lnSpc>
              <a:spcBef>
                <a:spcPts val="0"/>
              </a:spcBef>
              <a:spcAft>
                <a:spcPts val="0"/>
              </a:spcAft>
              <a:buSzPts val="1100"/>
              <a:buFont typeface="Arial"/>
              <a:buNone/>
              <a:defRPr sz="1866"/>
            </a:lvl3pPr>
            <a:lvl4pPr lvl="3" algn="l">
              <a:lnSpc>
                <a:spcPct val="100000"/>
              </a:lnSpc>
              <a:spcBef>
                <a:spcPts val="0"/>
              </a:spcBef>
              <a:spcAft>
                <a:spcPts val="0"/>
              </a:spcAft>
              <a:buSzPts val="1100"/>
              <a:buFont typeface="Arial"/>
              <a:buNone/>
              <a:defRPr sz="1866"/>
            </a:lvl4pPr>
            <a:lvl5pPr lvl="4" algn="l">
              <a:lnSpc>
                <a:spcPct val="100000"/>
              </a:lnSpc>
              <a:spcBef>
                <a:spcPts val="0"/>
              </a:spcBef>
              <a:spcAft>
                <a:spcPts val="0"/>
              </a:spcAft>
              <a:buSzPts val="1100"/>
              <a:buFont typeface="Arial"/>
              <a:buNone/>
              <a:defRPr sz="1866"/>
            </a:lvl5pPr>
            <a:lvl6pPr lvl="5" algn="l">
              <a:lnSpc>
                <a:spcPct val="100000"/>
              </a:lnSpc>
              <a:spcBef>
                <a:spcPts val="0"/>
              </a:spcBef>
              <a:spcAft>
                <a:spcPts val="0"/>
              </a:spcAft>
              <a:buSzPts val="1100"/>
              <a:buFont typeface="Arial"/>
              <a:buNone/>
              <a:defRPr sz="1866"/>
            </a:lvl6pPr>
            <a:lvl7pPr lvl="6" algn="l">
              <a:lnSpc>
                <a:spcPct val="100000"/>
              </a:lnSpc>
              <a:spcBef>
                <a:spcPts val="0"/>
              </a:spcBef>
              <a:spcAft>
                <a:spcPts val="0"/>
              </a:spcAft>
              <a:buSzPts val="1100"/>
              <a:buFont typeface="Arial"/>
              <a:buNone/>
              <a:defRPr sz="1866"/>
            </a:lvl7pPr>
            <a:lvl8pPr lvl="7" algn="l">
              <a:lnSpc>
                <a:spcPct val="100000"/>
              </a:lnSpc>
              <a:spcBef>
                <a:spcPts val="0"/>
              </a:spcBef>
              <a:spcAft>
                <a:spcPts val="0"/>
              </a:spcAft>
              <a:buSzPts val="1100"/>
              <a:buFont typeface="Arial"/>
              <a:buNone/>
              <a:defRPr sz="1866"/>
            </a:lvl8pPr>
            <a:lvl9pPr lvl="8" algn="l">
              <a:lnSpc>
                <a:spcPct val="100000"/>
              </a:lnSpc>
              <a:spcBef>
                <a:spcPts val="0"/>
              </a:spcBef>
              <a:spcAft>
                <a:spcPts val="0"/>
              </a:spcAft>
              <a:buSzPts val="1100"/>
              <a:buFont typeface="Arial"/>
              <a:buNone/>
              <a:defRPr sz="1866"/>
            </a:lvl9pPr>
          </a:lstStyle>
          <a:p>
            <a:endParaRPr/>
          </a:p>
        </p:txBody>
      </p:sp>
      <p:sp>
        <p:nvSpPr>
          <p:cNvPr id="38" name="Google Shape;38;ga37b6b3a0c_0_729"/>
          <p:cNvSpPr txBox="1">
            <a:spLocks noGrp="1"/>
          </p:cNvSpPr>
          <p:nvPr>
            <p:ph type="dt" idx="10"/>
          </p:nvPr>
        </p:nvSpPr>
        <p:spPr>
          <a:xfrm>
            <a:off x="6096000" y="6530196"/>
            <a:ext cx="1361455" cy="182700"/>
          </a:xfrm>
          <a:prstGeom prst="rect">
            <a:avLst/>
          </a:prstGeom>
          <a:noFill/>
          <a:ln>
            <a:noFill/>
          </a:ln>
        </p:spPr>
        <p:txBody>
          <a:bodyPr spcFirstLastPara="1" wrap="square" lIns="68575" tIns="68575" rIns="68575" bIns="68575" anchor="b" anchorCtr="0">
            <a:noAutofit/>
          </a:bodyPr>
          <a:lstStyle>
            <a:lvl1pPr marR="0" lvl="0" algn="r" rtl="0">
              <a:lnSpc>
                <a:spcPct val="100000"/>
              </a:lnSpc>
              <a:spcBef>
                <a:spcPts val="0"/>
              </a:spcBef>
              <a:spcAft>
                <a:spcPts val="0"/>
              </a:spcAft>
              <a:buClr>
                <a:schemeClr val="dk2"/>
              </a:buClr>
              <a:buSzPts val="1100"/>
              <a:buFont typeface="Arial"/>
              <a:buNone/>
              <a:defRPr sz="933"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9pPr>
          </a:lstStyle>
          <a:p>
            <a:endParaRPr/>
          </a:p>
        </p:txBody>
      </p:sp>
      <p:sp>
        <p:nvSpPr>
          <p:cNvPr id="39" name="Google Shape;39;ga37b6b3a0c_0_729"/>
          <p:cNvSpPr txBox="1">
            <a:spLocks noGrp="1"/>
          </p:cNvSpPr>
          <p:nvPr>
            <p:ph type="ftr" idx="11"/>
          </p:nvPr>
        </p:nvSpPr>
        <p:spPr>
          <a:xfrm>
            <a:off x="7619999" y="6530196"/>
            <a:ext cx="3657653" cy="182700"/>
          </a:xfrm>
          <a:prstGeom prst="rect">
            <a:avLst/>
          </a:prstGeom>
          <a:noFill/>
          <a:ln>
            <a:noFill/>
          </a:ln>
        </p:spPr>
        <p:txBody>
          <a:bodyPr spcFirstLastPara="1" wrap="square" lIns="68575" tIns="68575" rIns="68575" bIns="68575" anchor="b" anchorCtr="0">
            <a:noAutofit/>
          </a:bodyPr>
          <a:lstStyle>
            <a:lvl1pPr marR="0" lvl="0" algn="r">
              <a:lnSpc>
                <a:spcPct val="100000"/>
              </a:lnSpc>
              <a:spcBef>
                <a:spcPts val="0"/>
              </a:spcBef>
              <a:spcAft>
                <a:spcPts val="0"/>
              </a:spcAft>
              <a:buClr>
                <a:schemeClr val="dk2"/>
              </a:buClr>
              <a:buSzPts val="1100"/>
              <a:buFont typeface="Arial"/>
              <a:buNone/>
              <a:defRPr sz="933"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9pPr>
          </a:lstStyle>
          <a:p>
            <a:r>
              <a:rPr lang="en-US"/>
              <a:t>Restricted | © Siemens 2024-02-12 | Siemens Digital Industries Software | Where today meets tomorrow.</a:t>
            </a:r>
            <a:endParaRPr/>
          </a:p>
        </p:txBody>
      </p:sp>
      <p:sp>
        <p:nvSpPr>
          <p:cNvPr id="40" name="Google Shape;40;ga37b6b3a0c_0_729"/>
          <p:cNvSpPr txBox="1">
            <a:spLocks noGrp="1"/>
          </p:cNvSpPr>
          <p:nvPr>
            <p:ph type="sldNum" idx="12"/>
          </p:nvPr>
        </p:nvSpPr>
        <p:spPr>
          <a:xfrm>
            <a:off x="11480800" y="6530196"/>
            <a:ext cx="406306" cy="1827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0615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41"/>
        <p:cNvGrpSpPr/>
        <p:nvPr/>
      </p:nvGrpSpPr>
      <p:grpSpPr>
        <a:xfrm>
          <a:off x="0" y="0"/>
          <a:ext cx="0" cy="0"/>
          <a:chOff x="0" y="0"/>
          <a:chExt cx="0" cy="0"/>
        </a:xfrm>
      </p:grpSpPr>
      <p:sp>
        <p:nvSpPr>
          <p:cNvPr id="42" name="Google Shape;42;ga37b6b3a0c_0_159"/>
          <p:cNvSpPr txBox="1">
            <a:spLocks noGrp="1"/>
          </p:cNvSpPr>
          <p:nvPr>
            <p:ph type="title"/>
          </p:nvPr>
        </p:nvSpPr>
        <p:spPr>
          <a:xfrm>
            <a:off x="425451" y="228635"/>
            <a:ext cx="11337853"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a37b6b3a0c_0_159"/>
          <p:cNvSpPr txBox="1">
            <a:spLocks noGrp="1"/>
          </p:cNvSpPr>
          <p:nvPr>
            <p:ph type="dt" idx="10"/>
          </p:nvPr>
        </p:nvSpPr>
        <p:spPr>
          <a:xfrm>
            <a:off x="4730751" y="6492240"/>
            <a:ext cx="2157862" cy="18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ga37b6b3a0c_0_159"/>
          <p:cNvSpPr txBox="1">
            <a:spLocks noGrp="1"/>
          </p:cNvSpPr>
          <p:nvPr>
            <p:ph type="ftr" idx="11"/>
          </p:nvPr>
        </p:nvSpPr>
        <p:spPr>
          <a:xfrm>
            <a:off x="6995160" y="6492240"/>
            <a:ext cx="4114672" cy="182700"/>
          </a:xfrm>
          <a:prstGeom prst="rect">
            <a:avLst/>
          </a:prstGeom>
          <a:noFill/>
          <a:ln>
            <a:noFill/>
          </a:ln>
        </p:spPr>
        <p:txBody>
          <a:bodyPr spcFirstLastPara="1" wrap="square" lIns="121900" tIns="60925" rIns="121900" bIns="60925" anchor="t" anchorCtr="0">
            <a:noAutofit/>
          </a:bodyPr>
          <a:lstStyle>
            <a:lvl1pPr marR="0" lvl="0"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9pPr>
          </a:lstStyle>
          <a:p>
            <a:r>
              <a:rPr lang="en-US"/>
              <a:t>Restricted | © Siemens 2024-02-12 | Siemens Digital Industries Software | Where today meets tomorrow.</a:t>
            </a:r>
            <a:endParaRPr/>
          </a:p>
        </p:txBody>
      </p:sp>
      <p:sp>
        <p:nvSpPr>
          <p:cNvPr id="45" name="Google Shape;45;ga37b6b3a0c_0_159"/>
          <p:cNvSpPr txBox="1">
            <a:spLocks noGrp="1"/>
          </p:cNvSpPr>
          <p:nvPr>
            <p:ph type="sldNum" idx="12"/>
          </p:nvPr>
        </p:nvSpPr>
        <p:spPr>
          <a:xfrm>
            <a:off x="11216323" y="6492240"/>
            <a:ext cx="548843" cy="182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9pPr>
          </a:lstStyle>
          <a:p>
            <a:fld id="{00000000-1234-1234-1234-123412341234}" type="slidenum">
              <a:rPr lang="en-US" smtClean="0"/>
              <a:pPr/>
              <a:t>‹#›</a:t>
            </a:fld>
            <a:endParaRPr lang="en-US"/>
          </a:p>
        </p:txBody>
      </p:sp>
      <p:sp>
        <p:nvSpPr>
          <p:cNvPr id="46" name="Google Shape;46;ga37b6b3a0c_0_159"/>
          <p:cNvSpPr txBox="1">
            <a:spLocks noGrp="1"/>
          </p:cNvSpPr>
          <p:nvPr>
            <p:ph type="body" idx="1"/>
          </p:nvPr>
        </p:nvSpPr>
        <p:spPr>
          <a:xfrm>
            <a:off x="425451" y="688231"/>
            <a:ext cx="11333952" cy="30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400"/>
              <a:buFont typeface="Arial"/>
              <a:buNone/>
              <a:defRPr sz="1800">
                <a:solidFill>
                  <a:schemeClr val="accent1"/>
                </a:solidFill>
              </a:defRPr>
            </a:lvl1pPr>
            <a:lvl2pPr marL="914400" lvl="1" indent="-228600" algn="l">
              <a:lnSpc>
                <a:spcPct val="90000"/>
              </a:lnSpc>
              <a:spcBef>
                <a:spcPts val="0"/>
              </a:spcBef>
              <a:spcAft>
                <a:spcPts val="0"/>
              </a:spcAft>
              <a:buSzPts val="2400"/>
              <a:buFont typeface="Arial"/>
              <a:buNone/>
              <a:defRPr sz="1800">
                <a:solidFill>
                  <a:srgbClr val="FEFEFE"/>
                </a:solidFill>
              </a:defRPr>
            </a:lvl2pPr>
            <a:lvl3pPr marL="1371600" lvl="2" indent="-228600" algn="l">
              <a:lnSpc>
                <a:spcPct val="90000"/>
              </a:lnSpc>
              <a:spcBef>
                <a:spcPts val="0"/>
              </a:spcBef>
              <a:spcAft>
                <a:spcPts val="0"/>
              </a:spcAft>
              <a:buSzPts val="2400"/>
              <a:buFont typeface="Arial"/>
              <a:buNone/>
              <a:defRPr sz="1800">
                <a:solidFill>
                  <a:srgbClr val="FEFEFE"/>
                </a:solidFill>
              </a:defRPr>
            </a:lvl3pPr>
            <a:lvl4pPr marL="1828800" lvl="3" indent="-228600" algn="l">
              <a:lnSpc>
                <a:spcPct val="90000"/>
              </a:lnSpc>
              <a:spcBef>
                <a:spcPts val="0"/>
              </a:spcBef>
              <a:spcAft>
                <a:spcPts val="0"/>
              </a:spcAft>
              <a:buSzPts val="2400"/>
              <a:buFont typeface="Arial"/>
              <a:buNone/>
              <a:defRPr sz="1800">
                <a:solidFill>
                  <a:srgbClr val="FEFEFE"/>
                </a:solidFill>
              </a:defRPr>
            </a:lvl4pPr>
            <a:lvl5pPr marL="2286000" lvl="4" indent="-228600" algn="l">
              <a:lnSpc>
                <a:spcPct val="90000"/>
              </a:lnSpc>
              <a:spcBef>
                <a:spcPts val="0"/>
              </a:spcBef>
              <a:spcAft>
                <a:spcPts val="0"/>
              </a:spcAft>
              <a:buSzPts val="2400"/>
              <a:buFont typeface="Arial"/>
              <a:buNone/>
              <a:defRPr sz="1800">
                <a:solidFill>
                  <a:srgbClr val="FEFEFE"/>
                </a:solidFill>
              </a:defRPr>
            </a:lvl5pPr>
            <a:lvl6pPr marL="2743200" lvl="5" indent="-228600" algn="l">
              <a:lnSpc>
                <a:spcPct val="90000"/>
              </a:lnSpc>
              <a:spcBef>
                <a:spcPts val="0"/>
              </a:spcBef>
              <a:spcAft>
                <a:spcPts val="0"/>
              </a:spcAft>
              <a:buSzPts val="2400"/>
              <a:buFont typeface="Arial"/>
              <a:buNone/>
              <a:defRPr sz="1800">
                <a:solidFill>
                  <a:srgbClr val="FEFEFE"/>
                </a:solidFill>
              </a:defRPr>
            </a:lvl6pPr>
            <a:lvl7pPr marL="3200400" lvl="6" indent="-381000" algn="l">
              <a:lnSpc>
                <a:spcPct val="90000"/>
              </a:lnSpc>
              <a:spcBef>
                <a:spcPts val="600"/>
              </a:spcBef>
              <a:spcAft>
                <a:spcPts val="0"/>
              </a:spcAft>
              <a:buSzPts val="2400"/>
              <a:buChar char="•"/>
              <a:defRPr/>
            </a:lvl7pPr>
            <a:lvl8pPr marL="3657600" lvl="7" indent="-228600" algn="l">
              <a:lnSpc>
                <a:spcPct val="90000"/>
              </a:lnSpc>
              <a:spcBef>
                <a:spcPts val="0"/>
              </a:spcBef>
              <a:spcAft>
                <a:spcPts val="0"/>
              </a:spcAft>
              <a:buSzPts val="2400"/>
              <a:buFont typeface="Arial"/>
              <a:buNone/>
              <a:defRPr sz="1800">
                <a:solidFill>
                  <a:srgbClr val="FEFEFE"/>
                </a:solidFill>
              </a:defRPr>
            </a:lvl8pPr>
            <a:lvl9pPr marL="4114800" lvl="8" indent="-228600" algn="l">
              <a:lnSpc>
                <a:spcPct val="90000"/>
              </a:lnSpc>
              <a:spcBef>
                <a:spcPts val="0"/>
              </a:spcBef>
              <a:spcAft>
                <a:spcPts val="0"/>
              </a:spcAft>
              <a:buSzPts val="2400"/>
              <a:buFont typeface="Arial"/>
              <a:buNone/>
              <a:defRPr sz="1800">
                <a:solidFill>
                  <a:srgbClr val="FEFEFE"/>
                </a:solidFill>
              </a:defRPr>
            </a:lvl9pPr>
          </a:lstStyle>
          <a:p>
            <a:endParaRPr/>
          </a:p>
        </p:txBody>
      </p:sp>
    </p:spTree>
    <p:extLst>
      <p:ext uri="{BB962C8B-B14F-4D97-AF65-F5344CB8AC3E}">
        <p14:creationId xmlns:p14="http://schemas.microsoft.com/office/powerpoint/2010/main" val="424059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Closing-En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0"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p:nvSpPr>
        <p:spPr>
          <a:xfrm>
            <a:off x="0"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2" name="Text Box 22"/>
          <p:cNvSpPr txBox="1">
            <a:spLocks noChangeArrowheads="1"/>
          </p:cNvSpPr>
          <p:nvPr/>
        </p:nvSpPr>
        <p:spPr bwMode="auto">
          <a:xfrm>
            <a:off x="8992355" y="6245423"/>
            <a:ext cx="3199647" cy="230832"/>
          </a:xfrm>
          <a:prstGeom prst="rect">
            <a:avLst/>
          </a:prstGeom>
          <a:noFill/>
          <a:ln w="9525">
            <a:noFill/>
            <a:miter lim="800000"/>
            <a:headEnd/>
            <a:tailEnd/>
          </a:ln>
          <a:effectLst/>
        </p:spPr>
        <p:txBody>
          <a:bodyPr wrap="square" lIns="0" tIns="0" rIns="0" bIns="0">
            <a:spAutoFit/>
          </a:bodyPr>
          <a:lstStyle/>
          <a:p>
            <a:pPr algn="ctr">
              <a:spcBef>
                <a:spcPct val="50000"/>
              </a:spcBef>
              <a:defRPr/>
            </a:pPr>
            <a:r>
              <a:rPr lang="en-US" sz="1500" b="0" spc="0" dirty="0">
                <a:solidFill>
                  <a:schemeClr val="bg1"/>
                </a:solidFill>
                <a:latin typeface="Arial"/>
                <a:cs typeface="Arial"/>
              </a:rPr>
              <a:t>www.mentor.com</a:t>
            </a:r>
          </a:p>
        </p:txBody>
      </p:sp>
      <p:pic>
        <p:nvPicPr>
          <p:cNvPr id="13" name="Picture 12" descr="Mentor-ASB-Logo-White-Hi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306" y="2438400"/>
            <a:ext cx="5335389" cy="1518412"/>
          </a:xfrm>
          <a:prstGeom prst="rect">
            <a:avLst/>
          </a:prstGeom>
        </p:spPr>
      </p:pic>
    </p:spTree>
    <p:extLst>
      <p:ext uri="{BB962C8B-B14F-4D97-AF65-F5344CB8AC3E}">
        <p14:creationId xmlns:p14="http://schemas.microsoft.com/office/powerpoint/2010/main" val="177140642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ext Placeholder 2"/>
          <p:cNvSpPr>
            <a:spLocks noGrp="1"/>
          </p:cNvSpPr>
          <p:nvPr>
            <p:ph type="body" idx="1"/>
          </p:nvPr>
        </p:nvSpPr>
        <p:spPr>
          <a:xfrm>
            <a:off x="609600" y="1295402"/>
            <a:ext cx="5386917"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9" name="Content Placeholder 3"/>
          <p:cNvSpPr>
            <a:spLocks noGrp="1"/>
          </p:cNvSpPr>
          <p:nvPr>
            <p:ph sz="half" idx="2"/>
          </p:nvPr>
        </p:nvSpPr>
        <p:spPr>
          <a:xfrm>
            <a:off x="609600" y="2174875"/>
            <a:ext cx="5386917" cy="3951288"/>
          </a:xfrm>
        </p:spPr>
        <p:txBody>
          <a:bodyPr lIns="158462" rIns="158462"/>
          <a:lstStyle>
            <a:lvl1pPr>
              <a:buClr>
                <a:srgbClr val="3769AC"/>
              </a:buClr>
              <a:defRPr sz="2600"/>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6193370" y="1295402"/>
            <a:ext cx="5389033"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11" name="Content Placeholder 5"/>
          <p:cNvSpPr>
            <a:spLocks noGrp="1"/>
          </p:cNvSpPr>
          <p:nvPr>
            <p:ph sz="quarter" idx="4"/>
          </p:nvPr>
        </p:nvSpPr>
        <p:spPr>
          <a:xfrm>
            <a:off x="6193370" y="2174875"/>
            <a:ext cx="5389033" cy="3951288"/>
          </a:xfrm>
        </p:spPr>
        <p:txBody>
          <a:bodyPr lIns="158462" rIns="158462"/>
          <a:lstStyle>
            <a:lvl1pPr marL="347472" marR="0" indent="-347472" algn="l" defTabSz="914400" rtl="0" eaLnBrk="1" fontAlgn="base" latinLnBrk="0" hangingPunct="1">
              <a:lnSpc>
                <a:spcPct val="100000"/>
              </a:lnSpc>
              <a:spcBef>
                <a:spcPct val="30000"/>
              </a:spcBef>
              <a:spcAft>
                <a:spcPct val="0"/>
              </a:spcAft>
              <a:buClr>
                <a:srgbClr val="3769AC"/>
              </a:buClr>
              <a:buSzPct val="80000"/>
              <a:buFont typeface="Wingdings" pitchFamily="-112" charset="2"/>
              <a:buChar char="n"/>
              <a:tabLst/>
              <a:defRPr sz="2700"/>
            </a:lvl1pPr>
            <a:lvl2pPr marL="800100" marR="0" indent="-4206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400"/>
            </a:lvl2pPr>
            <a:lvl3pPr marL="1089025" marR="0" indent="-2301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100"/>
            </a:lvl3pPr>
            <a:lvl4pPr marL="1373188" marR="0" indent="-212725"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1900"/>
            </a:lvl4pPr>
            <a:lvl5pPr marL="1598613" marR="0" indent="-153988" algn="l" defTabSz="914400" rtl="0" eaLnBrk="1" fontAlgn="base" latinLnBrk="0" hangingPunct="1">
              <a:lnSpc>
                <a:spcPct val="100000"/>
              </a:lnSpc>
              <a:spcBef>
                <a:spcPct val="30000"/>
              </a:spcBef>
              <a:spcAft>
                <a:spcPct val="0"/>
              </a:spcAft>
              <a:buClr>
                <a:srgbClr val="5F5F5F"/>
              </a:buClr>
              <a:buSzTx/>
              <a:buFont typeface="Arial" pitchFamily="34" charset="0"/>
              <a:buChar char="•"/>
              <a:tabLst/>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44417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2024-02-12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2024-02-12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rgbClr val="F3F3F0"/>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
        <p:nvSpPr>
          <p:cNvPr id="2" name="Rectangle 1">
            <a:extLst>
              <a:ext uri="{FF2B5EF4-FFF2-40B4-BE49-F238E27FC236}">
                <a16:creationId xmlns:a16="http://schemas.microsoft.com/office/drawing/2014/main" id="{73379659-734C-46DE-BD6C-691FB222A6B3}"/>
              </a:ext>
            </a:extLst>
          </p:cNvPr>
          <p:cNvSpPr/>
          <p:nvPr userDrawn="1"/>
        </p:nvSpPr>
        <p:spPr>
          <a:xfrm>
            <a:off x="4526733" y="6485004"/>
            <a:ext cx="2525917" cy="277935"/>
          </a:xfrm>
          <a:prstGeom prst="rect">
            <a:avLst/>
          </a:prstGeom>
          <a:solidFill>
            <a:srgbClr val="F3F3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
        <p:nvSpPr>
          <p:cNvPr id="8" name="Rectangle 7">
            <a:extLst>
              <a:ext uri="{FF2B5EF4-FFF2-40B4-BE49-F238E27FC236}">
                <a16:creationId xmlns:a16="http://schemas.microsoft.com/office/drawing/2014/main" id="{C0FAAE20-CA59-412A-9361-377095BA4C34}"/>
              </a:ext>
            </a:extLst>
          </p:cNvPr>
          <p:cNvSpPr/>
          <p:nvPr userDrawn="1"/>
        </p:nvSpPr>
        <p:spPr>
          <a:xfrm>
            <a:off x="4526733" y="6485004"/>
            <a:ext cx="2525917" cy="277935"/>
          </a:xfrm>
          <a:prstGeom prst="rect">
            <a:avLst/>
          </a:prstGeom>
          <a:solidFill>
            <a:srgbClr val="F3F3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6" name="Rectangle 5">
            <a:extLst>
              <a:ext uri="{FF2B5EF4-FFF2-40B4-BE49-F238E27FC236}">
                <a16:creationId xmlns:a16="http://schemas.microsoft.com/office/drawing/2014/main" id="{F763C0C2-5B51-4A38-9DF2-4F9121391628}"/>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8" name="Rectangle 7">
            <a:extLst>
              <a:ext uri="{FF2B5EF4-FFF2-40B4-BE49-F238E27FC236}">
                <a16:creationId xmlns:a16="http://schemas.microsoft.com/office/drawing/2014/main" id="{82248192-AB7B-45C7-AFCD-E204C46BC38D}"/>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 Type="http://schemas.openxmlformats.org/officeDocument/2006/relationships/slideLayout" Target="../slideLayouts/slideLayout167.xml"/><Relationship Id="rId21" Type="http://schemas.openxmlformats.org/officeDocument/2006/relationships/slideLayout" Target="../slideLayouts/slideLayout185.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29" Type="http://schemas.openxmlformats.org/officeDocument/2006/relationships/slideLayout" Target="../slideLayouts/slideLayout193.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95.xml"/><Relationship Id="rId1" Type="http://schemas.openxmlformats.org/officeDocument/2006/relationships/slideLayout" Target="../slideLayouts/slideLayout1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theme" Target="../theme/theme12.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theme" Target="../theme/theme1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5.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theme" Target="../theme/theme6.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8"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9.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27" r:id="rId4"/>
    <p:sldLayoutId id="2147483728" r:id="rId5"/>
    <p:sldLayoutId id="2147483729" r:id="rId6"/>
    <p:sldLayoutId id="2147483739" r:id="rId7"/>
    <p:sldLayoutId id="2147483740" r:id="rId8"/>
    <p:sldLayoutId id="2147483741" r:id="rId9"/>
    <p:sldLayoutId id="2147483655" r:id="rId10"/>
    <p:sldLayoutId id="2147483677" r:id="rId11"/>
    <p:sldLayoutId id="2147483709" r:id="rId12"/>
    <p:sldLayoutId id="2147483650" r:id="rId13"/>
    <p:sldLayoutId id="2147483665" r:id="rId14"/>
    <p:sldLayoutId id="2147483666" r:id="rId15"/>
    <p:sldLayoutId id="2147483697" r:id="rId16"/>
    <p:sldLayoutId id="2147483698" r:id="rId17"/>
    <p:sldLayoutId id="2147483652" r:id="rId18"/>
    <p:sldLayoutId id="2147483687" r:id="rId19"/>
    <p:sldLayoutId id="2147483681" r:id="rId20"/>
    <p:sldLayoutId id="2147483711" r:id="rId21"/>
    <p:sldLayoutId id="2147484232" r:id="rId22"/>
    <p:sldLayoutId id="2147483678" r:id="rId2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1"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2"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pPr fontAlgn="auto">
              <a:spcBef>
                <a:spcPts val="0"/>
              </a:spcBef>
              <a:spcAft>
                <a:spcPts val="0"/>
              </a:spcAft>
            </a:pPr>
            <a:r>
              <a:rPr lang="en-US">
                <a:solidFill>
                  <a:srgbClr val="000000"/>
                </a:solidFill>
                <a:latin typeface="Arial"/>
                <a:ea typeface="+mn-ea"/>
              </a:rPr>
              <a:t>Restricted | © Siemens 2024-02-12 | Siemens Digital Industries Software | Where today meets tomorrow.</a:t>
            </a:r>
            <a:endParaRPr lang="en-US" dirty="0">
              <a:solidFill>
                <a:srgbClr val="000000"/>
              </a:solidFill>
              <a:latin typeface="Arial"/>
              <a:ea typeface="+mn-ea"/>
            </a:endParaRPr>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pPr fontAlgn="auto">
              <a:spcBef>
                <a:spcPts val="0"/>
              </a:spcBef>
              <a:spcAft>
                <a:spcPts val="0"/>
              </a:spcAft>
            </a:pPr>
            <a:r>
              <a:rPr lang="en-US">
                <a:solidFill>
                  <a:srgbClr val="000000"/>
                </a:solidFill>
                <a:latin typeface="Arial"/>
                <a:ea typeface="+mn-ea"/>
              </a:rPr>
              <a:t>Page </a:t>
            </a:r>
            <a:fld id="{15EBE321-CBB1-4E91-BD14-37C8D44326FB}" type="slidenum">
              <a:rPr lang="en-US" smtClean="0">
                <a:solidFill>
                  <a:srgbClr val="000000"/>
                </a:solidFill>
                <a:latin typeface="Arial"/>
                <a:ea typeface="+mn-ea"/>
              </a:rPr>
              <a:pPr fontAlgn="auto">
                <a:spcBef>
                  <a:spcPts val="0"/>
                </a:spcBef>
                <a:spcAft>
                  <a:spcPts val="0"/>
                </a:spcAft>
              </a:pPr>
              <a:t>‹#›</a:t>
            </a:fld>
            <a:endParaRPr lang="en-US" dirty="0">
              <a:solidFill>
                <a:srgbClr val="000000"/>
              </a:solidFill>
              <a:latin typeface="Arial"/>
              <a:ea typeface="+mn-ea"/>
            </a:endParaRPr>
          </a:p>
        </p:txBody>
      </p:sp>
    </p:spTree>
    <p:extLst>
      <p:ext uri="{BB962C8B-B14F-4D97-AF65-F5344CB8AC3E}">
        <p14:creationId xmlns:p14="http://schemas.microsoft.com/office/powerpoint/2010/main" val="3390631124"/>
      </p:ext>
    </p:extLst>
  </p:cSld>
  <p:clrMap bg1="lt1" tx1="dk1" bg2="lt2" tx2="dk2" accent1="accent1" accent2="accent2" accent3="accent3" accent4="accent4" accent5="accent5" accent6="accent6" hlink="hlink" folHlink="folHlink"/>
  <p:sldLayoutIdLst>
    <p:sldLayoutId id="2147484268" r:id="rId1"/>
    <p:sldLayoutId id="2147484543" r:id="rId2"/>
    <p:sldLayoutId id="2147483756" r:id="rId3"/>
    <p:sldLayoutId id="2147484544" r:id="rId4"/>
    <p:sldLayoutId id="2147484545" r:id="rId5"/>
    <p:sldLayoutId id="2147484546" r:id="rId6"/>
    <p:sldLayoutId id="2147484547" r:id="rId7"/>
    <p:sldLayoutId id="2147484548" r:id="rId8"/>
    <p:sldLayoutId id="2147484270"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47" r:id="rId25"/>
    <p:sldLayoutId id="2147483748" r:id="rId26"/>
    <p:sldLayoutId id="2147483749" r:id="rId27"/>
    <p:sldLayoutId id="2147483751" r:id="rId28"/>
    <p:sldLayoutId id="2147483752" r:id="rId29"/>
  </p:sldLayoutIdLst>
  <p:hf hdr="0" dt="0"/>
  <p:txStyles>
    <p:titleStyle>
      <a:lvl1pPr algn="l" defTabSz="914126" rtl="0" eaLnBrk="1" latinLnBrk="0" hangingPunct="1">
        <a:lnSpc>
          <a:spcPct val="90000"/>
        </a:lnSpc>
        <a:spcBef>
          <a:spcPct val="0"/>
        </a:spcBef>
        <a:buNone/>
        <a:defRPr sz="1999" b="1" kern="1200">
          <a:solidFill>
            <a:schemeClr val="accent1"/>
          </a:solidFill>
          <a:latin typeface="+mj-lt"/>
          <a:ea typeface="+mj-ea"/>
          <a:cs typeface="+mj-cs"/>
        </a:defRPr>
      </a:lvl1pPr>
    </p:titleStyle>
    <p:bodyStyle>
      <a:lvl1pPr marL="0" indent="0" algn="l" defTabSz="914126" rtl="0" eaLnBrk="1" latinLnBrk="0" hangingPunct="1">
        <a:lnSpc>
          <a:spcPct val="110000"/>
        </a:lnSpc>
        <a:spcBef>
          <a:spcPts val="0"/>
        </a:spcBef>
        <a:spcAft>
          <a:spcPts val="300"/>
        </a:spcAft>
        <a:buFont typeface="Arial" panose="020B0604020202020204" pitchFamily="34" charset="0"/>
        <a:buNone/>
        <a:defRPr sz="1799" kern="1200">
          <a:solidFill>
            <a:schemeClr val="tx1"/>
          </a:solidFill>
          <a:latin typeface="+mn-lt"/>
          <a:ea typeface="+mn-ea"/>
          <a:cs typeface="+mn-cs"/>
        </a:defRPr>
      </a:lvl1pPr>
      <a:lvl2pPr marL="179946"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2pPr>
      <a:lvl3pPr marL="359892"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3pPr>
      <a:lvl4pPr marL="539838"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4pPr>
      <a:lvl5pPr marL="719784"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5pPr>
      <a:lvl6pPr marL="899730"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6pPr>
      <a:lvl7pPr marL="1079676"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7pPr>
      <a:lvl8pPr marL="1259622"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8pPr>
      <a:lvl9pPr marL="1439568"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231" r:id="rId1"/>
    <p:sldLayoutId id="2147484398" r:id="rId2"/>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549" r:id="rId16"/>
    <p:sldLayoutId id="2147484417"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19"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46" r:id="rId1"/>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677" r:id="rId1"/>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3778" r:id="rId19"/>
    <p:sldLayoutId id="2147483779" r:id="rId20"/>
    <p:sldLayoutId id="2147483878" r:id="rId21"/>
    <p:sldLayoutId id="2147484272" r:id="rId22"/>
    <p:sldLayoutId id="2147483782" r:id="rId2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4233" r:id="rId24"/>
    <p:sldLayoutId id="2147484234" r:id="rId25"/>
    <p:sldLayoutId id="2147484235" r:id="rId26"/>
    <p:sldLayoutId id="2147484236" r:id="rId27"/>
    <p:sldLayoutId id="2147484237" r:id="rId28"/>
    <p:sldLayoutId id="2147484238" r:id="rId29"/>
    <p:sldLayoutId id="2147483877" r:id="rId30"/>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4239" r:id="rId16"/>
    <p:sldLayoutId id="2147483780"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grpSp>
        <p:nvGrpSpPr>
          <p:cNvPr id="7" name="Gruppieren 3">
            <a:extLst>
              <a:ext uri="{FF2B5EF4-FFF2-40B4-BE49-F238E27FC236}">
                <a16:creationId xmlns:a16="http://schemas.microsoft.com/office/drawing/2014/main" id="{8050D82E-DF12-DA44-BAA2-709FE42D3C64}"/>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D33A22D0-E564-3147-91D7-5CAC2DAF9F67}"/>
                </a:ext>
              </a:extLst>
            </p:cNvPr>
            <p:cNvCxnSpPr/>
            <p:nvPr userDrawn="1"/>
          </p:nvCxnSpPr>
          <p:spPr bwMode="auto">
            <a:xfrm>
              <a:off x="41148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7B7A1F4A-5E24-DB48-B525-CD4C60DD6EFB}"/>
                </a:ext>
              </a:extLst>
            </p:cNvPr>
            <p:cNvCxnSpPr/>
            <p:nvPr userDrawn="1"/>
          </p:nvCxnSpPr>
          <p:spPr bwMode="auto">
            <a:xfrm>
              <a:off x="58705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6">
              <a:extLst>
                <a:ext uri="{FF2B5EF4-FFF2-40B4-BE49-F238E27FC236}">
                  <a16:creationId xmlns:a16="http://schemas.microsoft.com/office/drawing/2014/main" id="{AB4B75D6-0918-E842-B5CE-46DDBFC611DF}"/>
                </a:ext>
              </a:extLst>
            </p:cNvPr>
            <p:cNvCxnSpPr/>
            <p:nvPr userDrawn="1"/>
          </p:nvCxnSpPr>
          <p:spPr bwMode="auto">
            <a:xfrm>
              <a:off x="6313932"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7">
              <a:extLst>
                <a:ext uri="{FF2B5EF4-FFF2-40B4-BE49-F238E27FC236}">
                  <a16:creationId xmlns:a16="http://schemas.microsoft.com/office/drawing/2014/main" id="{F619DC22-667E-C84B-A6AB-E977C38C4216}"/>
                </a:ext>
              </a:extLst>
            </p:cNvPr>
            <p:cNvCxnSpPr/>
            <p:nvPr userDrawn="1"/>
          </p:nvCxnSpPr>
          <p:spPr bwMode="auto">
            <a:xfrm>
              <a:off x="102799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8">
              <a:extLst>
                <a:ext uri="{FF2B5EF4-FFF2-40B4-BE49-F238E27FC236}">
                  <a16:creationId xmlns:a16="http://schemas.microsoft.com/office/drawing/2014/main" id="{55666FEB-F3DA-444A-B245-427EDB554C5C}"/>
                </a:ext>
              </a:extLst>
            </p:cNvPr>
            <p:cNvCxnSpPr/>
            <p:nvPr userDrawn="1"/>
          </p:nvCxnSpPr>
          <p:spPr bwMode="auto">
            <a:xfrm>
              <a:off x="1178433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9">
              <a:extLst>
                <a:ext uri="{FF2B5EF4-FFF2-40B4-BE49-F238E27FC236}">
                  <a16:creationId xmlns:a16="http://schemas.microsoft.com/office/drawing/2014/main" id="{78387494-1A58-9643-AA7F-408AACB3333F}"/>
                </a:ext>
              </a:extLst>
            </p:cNvPr>
            <p:cNvCxnSpPr/>
            <p:nvPr userDrawn="1"/>
          </p:nvCxnSpPr>
          <p:spPr bwMode="auto">
            <a:xfrm rot="5400000">
              <a:off x="12322800" y="39319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41">
              <a:extLst>
                <a:ext uri="{FF2B5EF4-FFF2-40B4-BE49-F238E27FC236}">
                  <a16:creationId xmlns:a16="http://schemas.microsoft.com/office/drawing/2014/main" id="{195AE785-897A-214E-B164-F2B26A4B1673}"/>
                </a:ext>
              </a:extLst>
            </p:cNvPr>
            <p:cNvCxnSpPr/>
            <p:nvPr userDrawn="1"/>
          </p:nvCxnSpPr>
          <p:spPr bwMode="auto">
            <a:xfrm rot="5400000">
              <a:off x="12322800" y="1324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2">
              <a:extLst>
                <a:ext uri="{FF2B5EF4-FFF2-40B4-BE49-F238E27FC236}">
                  <a16:creationId xmlns:a16="http://schemas.microsoft.com/office/drawing/2014/main" id="{11D2F7EA-CF3F-E44C-B31F-FB0CE4B2F4C9}"/>
                </a:ext>
              </a:extLst>
            </p:cNvPr>
            <p:cNvCxnSpPr/>
            <p:nvPr userDrawn="1"/>
          </p:nvCxnSpPr>
          <p:spPr bwMode="auto">
            <a:xfrm rot="5400000">
              <a:off x="12322800" y="3630168"/>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3">
              <a:extLst>
                <a:ext uri="{FF2B5EF4-FFF2-40B4-BE49-F238E27FC236}">
                  <a16:creationId xmlns:a16="http://schemas.microsoft.com/office/drawing/2014/main" id="{A6B72A2C-A868-5140-9CF7-49722BD91695}"/>
                </a:ext>
              </a:extLst>
            </p:cNvPr>
            <p:cNvCxnSpPr/>
            <p:nvPr userDrawn="1"/>
          </p:nvCxnSpPr>
          <p:spPr bwMode="auto">
            <a:xfrm rot="5400000">
              <a:off x="12322800" y="34107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4">
              <a:extLst>
                <a:ext uri="{FF2B5EF4-FFF2-40B4-BE49-F238E27FC236}">
                  <a16:creationId xmlns:a16="http://schemas.microsoft.com/office/drawing/2014/main" id="{61807A8F-A772-274E-9845-E477C3E403A4}"/>
                </a:ext>
              </a:extLst>
            </p:cNvPr>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51">
              <a:extLst>
                <a:ext uri="{FF2B5EF4-FFF2-40B4-BE49-F238E27FC236}">
                  <a16:creationId xmlns:a16="http://schemas.microsoft.com/office/drawing/2014/main" id="{88B21BE2-1E37-1046-9501-32F4B585F845}"/>
                </a:ext>
              </a:extLst>
            </p:cNvPr>
            <p:cNvCxnSpPr/>
            <p:nvPr userDrawn="1"/>
          </p:nvCxnSpPr>
          <p:spPr bwMode="auto">
            <a:xfrm>
              <a:off x="41148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2">
              <a:extLst>
                <a:ext uri="{FF2B5EF4-FFF2-40B4-BE49-F238E27FC236}">
                  <a16:creationId xmlns:a16="http://schemas.microsoft.com/office/drawing/2014/main" id="{AEC0852D-355E-5242-8583-2EB7CFBE34B0}"/>
                </a:ext>
              </a:extLst>
            </p:cNvPr>
            <p:cNvCxnSpPr/>
            <p:nvPr userDrawn="1"/>
          </p:nvCxnSpPr>
          <p:spPr bwMode="auto">
            <a:xfrm>
              <a:off x="5870448"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3">
              <a:extLst>
                <a:ext uri="{FF2B5EF4-FFF2-40B4-BE49-F238E27FC236}">
                  <a16:creationId xmlns:a16="http://schemas.microsoft.com/office/drawing/2014/main" id="{02BFA8FE-F4EF-6A40-BBEF-591BB93673AC}"/>
                </a:ext>
              </a:extLst>
            </p:cNvPr>
            <p:cNvCxnSpPr/>
            <p:nvPr userDrawn="1"/>
          </p:nvCxnSpPr>
          <p:spPr bwMode="auto">
            <a:xfrm>
              <a:off x="6318504"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4">
              <a:extLst>
                <a:ext uri="{FF2B5EF4-FFF2-40B4-BE49-F238E27FC236}">
                  <a16:creationId xmlns:a16="http://schemas.microsoft.com/office/drawing/2014/main" id="{4C1B284D-2BB5-EA40-94F0-C90C4B6B700D}"/>
                </a:ext>
              </a:extLst>
            </p:cNvPr>
            <p:cNvCxnSpPr/>
            <p:nvPr userDrawn="1"/>
          </p:nvCxnSpPr>
          <p:spPr bwMode="auto">
            <a:xfrm>
              <a:off x="1027565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5">
              <a:extLst>
                <a:ext uri="{FF2B5EF4-FFF2-40B4-BE49-F238E27FC236}">
                  <a16:creationId xmlns:a16="http://schemas.microsoft.com/office/drawing/2014/main" id="{EA07CEA6-5B67-6847-96AD-EA56B76D5A54}"/>
                </a:ext>
              </a:extLst>
            </p:cNvPr>
            <p:cNvCxnSpPr/>
            <p:nvPr userDrawn="1"/>
          </p:nvCxnSpPr>
          <p:spPr bwMode="auto">
            <a:xfrm>
              <a:off x="11786616"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6">
              <a:extLst>
                <a:ext uri="{FF2B5EF4-FFF2-40B4-BE49-F238E27FC236}">
                  <a16:creationId xmlns:a16="http://schemas.microsoft.com/office/drawing/2014/main" id="{46850BDB-7DD9-9145-8B8A-05784D2CC977}"/>
                </a:ext>
              </a:extLst>
            </p:cNvPr>
            <p:cNvCxnSpPr/>
            <p:nvPr userDrawn="1"/>
          </p:nvCxnSpPr>
          <p:spPr bwMode="auto">
            <a:xfrm rot="5400000">
              <a:off x="-128016" y="388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8">
              <a:extLst>
                <a:ext uri="{FF2B5EF4-FFF2-40B4-BE49-F238E27FC236}">
                  <a16:creationId xmlns:a16="http://schemas.microsoft.com/office/drawing/2014/main" id="{A2223D8E-0471-2F42-8900-EC71ACACD416}"/>
                </a:ext>
              </a:extLst>
            </p:cNvPr>
            <p:cNvCxnSpPr/>
            <p:nvPr userDrawn="1"/>
          </p:nvCxnSpPr>
          <p:spPr bwMode="auto">
            <a:xfrm rot="5400000">
              <a:off x="-126000" y="13230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9">
              <a:extLst>
                <a:ext uri="{FF2B5EF4-FFF2-40B4-BE49-F238E27FC236}">
                  <a16:creationId xmlns:a16="http://schemas.microsoft.com/office/drawing/2014/main" id="{EE244786-7154-B54A-9A68-10316AF37694}"/>
                </a:ext>
              </a:extLst>
            </p:cNvPr>
            <p:cNvCxnSpPr/>
            <p:nvPr userDrawn="1"/>
          </p:nvCxnSpPr>
          <p:spPr bwMode="auto">
            <a:xfrm rot="5400000">
              <a:off x="-126000" y="3628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60">
              <a:extLst>
                <a:ext uri="{FF2B5EF4-FFF2-40B4-BE49-F238E27FC236}">
                  <a16:creationId xmlns:a16="http://schemas.microsoft.com/office/drawing/2014/main" id="{9682C2B8-9A55-424C-B123-324D28080495}"/>
                </a:ext>
              </a:extLst>
            </p:cNvPr>
            <p:cNvCxnSpPr/>
            <p:nvPr userDrawn="1"/>
          </p:nvCxnSpPr>
          <p:spPr bwMode="auto">
            <a:xfrm rot="5400000">
              <a:off x="-128016" y="34107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1">
              <a:extLst>
                <a:ext uri="{FF2B5EF4-FFF2-40B4-BE49-F238E27FC236}">
                  <a16:creationId xmlns:a16="http://schemas.microsoft.com/office/drawing/2014/main" id="{B77C6A63-4569-8744-90EB-ED40B139635E}"/>
                </a:ext>
              </a:extLst>
            </p:cNvPr>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3721" r:id="rId4"/>
    <p:sldLayoutId id="2147483722" r:id="rId5"/>
    <p:sldLayoutId id="2147483723" r:id="rId6"/>
    <p:sldLayoutId id="2147483724" r:id="rId7"/>
    <p:sldLayoutId id="2147483725" r:id="rId8"/>
    <p:sldLayoutId id="2147483726" r:id="rId9"/>
    <p:sldLayoutId id="2147483730" r:id="rId10"/>
    <p:sldLayoutId id="2147483731" r:id="rId11"/>
    <p:sldLayoutId id="2147483732" r:id="rId12"/>
    <p:sldLayoutId id="2147483736" r:id="rId13"/>
    <p:sldLayoutId id="2147483737" r:id="rId14"/>
    <p:sldLayoutId id="2147483738" r:id="rId15"/>
    <p:sldLayoutId id="2147483708" r:id="rId16"/>
    <p:sldLayoutId id="2147484069" r:id="rId17"/>
    <p:sldLayoutId id="2147484070" r:id="rId18"/>
    <p:sldLayoutId id="2147484071" r:id="rId19"/>
    <p:sldLayoutId id="2147483691" r:id="rId20"/>
    <p:sldLayoutId id="2147483692" r:id="rId21"/>
    <p:sldLayoutId id="2147484072" r:id="rId22"/>
    <p:sldLayoutId id="2147484073" r:id="rId23"/>
    <p:sldLayoutId id="2147484074" r:id="rId24"/>
    <p:sldLayoutId id="2147484075" r:id="rId25"/>
    <p:sldLayoutId id="2147484076" r:id="rId26"/>
    <p:sldLayoutId id="2147484077" r:id="rId27"/>
    <p:sldLayoutId id="2147483680" r:id="rId28"/>
    <p:sldLayoutId id="2147483694" r:id="rId29"/>
    <p:sldLayoutId id="2147484078" r:id="rId30"/>
    <p:sldLayoutId id="2147483690" r:id="rId31"/>
    <p:sldLayoutId id="2147483682" r:id="rId32"/>
    <p:sldLayoutId id="2147484079" r:id="rId3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6" userDrawn="1">
          <p15:clr>
            <a:srgbClr val="A4A3A4"/>
          </p15:clr>
        </p15:guide>
        <p15:guide id="2" pos="255" userDrawn="1">
          <p15:clr>
            <a:srgbClr val="5ACBF0"/>
          </p15:clr>
        </p15:guide>
        <p15:guide id="3" orient="horz" pos="888" userDrawn="1">
          <p15:clr>
            <a:srgbClr val="5ACBF0"/>
          </p15:clr>
        </p15:guide>
        <p15:guide id="4" orient="horz" pos="2341" userDrawn="1">
          <p15:clr>
            <a:srgbClr val="A4A3A4"/>
          </p15:clr>
        </p15:guide>
        <p15:guide id="5" orient="horz" pos="300" userDrawn="1">
          <p15:clr>
            <a:srgbClr val="A4A3A4"/>
          </p15:clr>
        </p15:guide>
        <p15:guide id="7" orient="horz" pos="3879" userDrawn="1">
          <p15:clr>
            <a:srgbClr val="5ACBF0"/>
          </p15:clr>
        </p15:guide>
        <p15:guide id="8" pos="3984" userDrawn="1">
          <p15:clr>
            <a:srgbClr val="A4A3A4"/>
          </p15:clr>
        </p15:guide>
        <p15:guide id="9" pos="7416" userDrawn="1">
          <p15:clr>
            <a:srgbClr val="5ACBF0"/>
          </p15:clr>
        </p15:guide>
        <p15:guide id="10" pos="3696" userDrawn="1">
          <p15:clr>
            <a:srgbClr val="A4A3A4"/>
          </p15:clr>
        </p15:guide>
        <p15:guide id="11" pos="6480"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06" r:id="rId1"/>
    <p:sldLayoutId id="2147484105" r:id="rId2"/>
    <p:sldLayoutId id="2147484678" r:id="rId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2985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08" r:id="rId1"/>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2024-02-12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0.xml"/><Relationship Id="rId7" Type="http://schemas.openxmlformats.org/officeDocument/2006/relationships/slide" Target="slide24.xml"/><Relationship Id="rId12" Type="http://schemas.openxmlformats.org/officeDocument/2006/relationships/slide" Target="slide32.xml"/><Relationship Id="rId2" Type="http://schemas.openxmlformats.org/officeDocument/2006/relationships/slide" Target="slide19.xml"/><Relationship Id="rId1" Type="http://schemas.openxmlformats.org/officeDocument/2006/relationships/slideLayout" Target="../slideLayouts/slideLayout22.xml"/><Relationship Id="rId6" Type="http://schemas.openxmlformats.org/officeDocument/2006/relationships/slide" Target="slide23.xml"/><Relationship Id="rId11" Type="http://schemas.openxmlformats.org/officeDocument/2006/relationships/slide" Target="slide27.xml"/><Relationship Id="rId5" Type="http://schemas.openxmlformats.org/officeDocument/2006/relationships/slide" Target="slide22.xml"/><Relationship Id="rId10" Type="http://schemas.openxmlformats.org/officeDocument/2006/relationships/slide" Target="slide30.xml"/><Relationship Id="rId4" Type="http://schemas.openxmlformats.org/officeDocument/2006/relationships/slide" Target="slide21.xml"/><Relationship Id="rId9" Type="http://schemas.openxmlformats.org/officeDocument/2006/relationships/slide" Target="slide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9.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slide" Target="slide14.xml"/><Relationship Id="rId5" Type="http://schemas.openxmlformats.org/officeDocument/2006/relationships/slide" Target="slide34.xml"/><Relationship Id="rId4" Type="http://schemas.openxmlformats.org/officeDocument/2006/relationships/slide" Target="slide3.xml"/><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22.xml"/><Relationship Id="rId5" Type="http://schemas.openxmlformats.org/officeDocument/2006/relationships/slide" Target="slide32.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4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4"/>
            <a:ext cx="11376788" cy="1538883"/>
          </a:xfrm>
        </p:spPr>
        <p:txBody>
          <a:bodyPr/>
          <a:lstStyle/>
          <a:p>
            <a:r>
              <a:rPr lang="en-US" sz="6000" dirty="0"/>
              <a:t>2024.1 Calibre</a:t>
            </a:r>
            <a:r>
              <a:rPr lang="en-US" sz="6000" baseline="40000" dirty="0">
                <a:solidFill>
                  <a:srgbClr val="FFFFFF"/>
                </a:solidFill>
              </a:rPr>
              <a:t>®</a:t>
            </a:r>
            <a:r>
              <a:rPr lang="en-US" sz="6000" dirty="0"/>
              <a:t> </a:t>
            </a:r>
            <a:br>
              <a:rPr lang="en-US" dirty="0"/>
            </a:br>
            <a:r>
              <a:rPr lang="en-US" sz="4000" dirty="0"/>
              <a:t>Release Highlights</a:t>
            </a:r>
            <a:endParaRPr lang="en-US" sz="4000" b="0" dirty="0"/>
          </a:p>
        </p:txBody>
      </p:sp>
    </p:spTree>
    <p:extLst>
      <p:ext uri="{BB962C8B-B14F-4D97-AF65-F5344CB8AC3E}">
        <p14:creationId xmlns:p14="http://schemas.microsoft.com/office/powerpoint/2010/main" val="25559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z="3200" dirty="0"/>
              <a:t>Enhanced Density Waiving</a:t>
            </a:r>
            <a:br>
              <a:rPr lang="en-US" sz="3200" dirty="0"/>
            </a:br>
            <a:r>
              <a:rPr lang="en-US" sz="2400" i="1" dirty="0"/>
              <a:t>Standalone Usage</a:t>
            </a:r>
            <a:endParaRPr lang="en-US" sz="2400" i="1" dirty="0">
              <a:solidFill>
                <a:srgbClr val="FF0000"/>
              </a:solidFill>
            </a:endParaRPr>
          </a:p>
        </p:txBody>
      </p:sp>
      <p:sp>
        <p:nvSpPr>
          <p:cNvPr id="29699" name="Rectangle 2"/>
          <p:cNvSpPr>
            <a:spLocks noGrp="1" noChangeArrowheads="1"/>
          </p:cNvSpPr>
          <p:nvPr>
            <p:ph idx="1"/>
          </p:nvPr>
        </p:nvSpPr>
        <p:spPr>
          <a:xfrm>
            <a:off x="411162" y="1414800"/>
            <a:ext cx="7419854" cy="4752000"/>
          </a:xfrm>
        </p:spPr>
        <p:txBody>
          <a:bodyPr/>
          <a:lstStyle/>
          <a:p>
            <a:pPr>
              <a:buClr>
                <a:srgbClr val="009999"/>
              </a:buClr>
            </a:pPr>
            <a:r>
              <a:rPr lang="en-US" sz="2000" dirty="0"/>
              <a:t>Exclude density operations in specific regions to avoid generating false violations</a:t>
            </a:r>
          </a:p>
          <a:p>
            <a:pPr marL="342900" indent="-342900">
              <a:buClr>
                <a:srgbClr val="009999"/>
              </a:buClr>
              <a:buFont typeface="Arial" panose="020B0604020202020204" pitchFamily="34" charset="0"/>
              <a:buChar char="•"/>
            </a:pPr>
            <a:r>
              <a:rPr lang="en-US" sz="2000" dirty="0"/>
              <a:t>The new feature significantly reduces the size of the DFM database</a:t>
            </a:r>
          </a:p>
          <a:p>
            <a:pPr>
              <a:buClr>
                <a:srgbClr val="009999"/>
              </a:buClr>
            </a:pPr>
            <a:endParaRPr lang="en-US" sz="2000" dirty="0"/>
          </a:p>
          <a:p>
            <a:pPr>
              <a:buClr>
                <a:srgbClr val="009999"/>
              </a:buClr>
            </a:pPr>
            <a:r>
              <a:rPr lang="en-US" sz="2000" u="sng" dirty="0"/>
              <a:t>Stand-alone Usage </a:t>
            </a:r>
          </a:p>
          <a:p>
            <a:pPr>
              <a:buClr>
                <a:srgbClr val="009999"/>
              </a:buClr>
            </a:pPr>
            <a:r>
              <a:rPr lang="en-US" sz="2000" i="1" dirty="0">
                <a:solidFill>
                  <a:srgbClr val="009999"/>
                </a:solidFill>
              </a:rPr>
              <a:t>EXCLUDE_DENSITY BY_LAYER </a:t>
            </a:r>
            <a:r>
              <a:rPr lang="en-US" sz="2000" i="1" dirty="0" err="1">
                <a:solidFill>
                  <a:srgbClr val="009999"/>
                </a:solidFill>
              </a:rPr>
              <a:t>marker_layer</a:t>
            </a:r>
            <a:r>
              <a:rPr lang="en-US" sz="2000" i="1" dirty="0">
                <a:solidFill>
                  <a:srgbClr val="009999"/>
                </a:solidFill>
              </a:rPr>
              <a:t> </a:t>
            </a:r>
          </a:p>
          <a:p>
            <a:pPr marL="342900" indent="-342900">
              <a:buClr>
                <a:srgbClr val="009999"/>
              </a:buClr>
              <a:buFont typeface="Arial" panose="020B0604020202020204" pitchFamily="34" charset="0"/>
              <a:buChar char="•"/>
            </a:pPr>
            <a:r>
              <a:rPr lang="en-US" sz="2000" dirty="0"/>
              <a:t>The </a:t>
            </a:r>
            <a:r>
              <a:rPr lang="en-US" sz="2000" dirty="0" err="1"/>
              <a:t>layer_name</a:t>
            </a:r>
            <a:r>
              <a:rPr lang="en-US" sz="2000" dirty="0"/>
              <a:t> argument specifies a marker layer that defines an area in which you do not want any density output. </a:t>
            </a:r>
          </a:p>
          <a:p>
            <a:pPr marL="342900" indent="-342900">
              <a:buClr>
                <a:srgbClr val="009999"/>
              </a:buClr>
              <a:buFont typeface="Arial" panose="020B0604020202020204" pitchFamily="34" charset="0"/>
              <a:buChar char="•"/>
            </a:pPr>
            <a:r>
              <a:rPr lang="en-US" sz="2000" dirty="0"/>
              <a:t>The </a:t>
            </a:r>
            <a:r>
              <a:rPr lang="en-US" sz="2000" dirty="0" err="1"/>
              <a:t>layer_name</a:t>
            </a:r>
            <a:r>
              <a:rPr lang="en-US" sz="2000" dirty="0"/>
              <a:t> cannot contain wildcards. </a:t>
            </a:r>
          </a:p>
          <a:p>
            <a:pPr marL="342900" indent="-342900">
              <a:buClr>
                <a:srgbClr val="009999"/>
              </a:buClr>
              <a:buFont typeface="Arial" panose="020B0604020202020204" pitchFamily="34" charset="0"/>
              <a:buChar char="•"/>
            </a:pPr>
            <a:r>
              <a:rPr lang="en-US" sz="2000" dirty="0"/>
              <a:t>This statement can only be specified once in the criteria file and applies to all density operations, including output, internal, and global operations.</a:t>
            </a:r>
          </a:p>
        </p:txBody>
      </p:sp>
      <p:sp>
        <p:nvSpPr>
          <p:cNvPr id="13" name="Footer Placeholder 1"/>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pic>
        <p:nvPicPr>
          <p:cNvPr id="4" name="Picture 3">
            <a:extLst>
              <a:ext uri="{FF2B5EF4-FFF2-40B4-BE49-F238E27FC236}">
                <a16:creationId xmlns:a16="http://schemas.microsoft.com/office/drawing/2014/main" id="{82DE267B-053A-BFDD-DC96-CB8E395E993A}"/>
              </a:ext>
            </a:extLst>
          </p:cNvPr>
          <p:cNvPicPr>
            <a:picLocks noChangeAspect="1"/>
          </p:cNvPicPr>
          <p:nvPr/>
        </p:nvPicPr>
        <p:blipFill>
          <a:blip r:embed="rId3"/>
          <a:stretch>
            <a:fillRect/>
          </a:stretch>
        </p:blipFill>
        <p:spPr>
          <a:xfrm>
            <a:off x="8897589" y="1414800"/>
            <a:ext cx="2753616" cy="2852400"/>
          </a:xfrm>
          <a:prstGeom prst="rect">
            <a:avLst/>
          </a:prstGeom>
        </p:spPr>
      </p:pic>
      <p:sp>
        <p:nvSpPr>
          <p:cNvPr id="5" name="TextBox 4">
            <a:extLst>
              <a:ext uri="{FF2B5EF4-FFF2-40B4-BE49-F238E27FC236}">
                <a16:creationId xmlns:a16="http://schemas.microsoft.com/office/drawing/2014/main" id="{15BDED70-FEF2-4D26-6868-716509411934}"/>
              </a:ext>
            </a:extLst>
          </p:cNvPr>
          <p:cNvSpPr txBox="1"/>
          <p:nvPr/>
        </p:nvSpPr>
        <p:spPr>
          <a:xfrm>
            <a:off x="8241323" y="4411200"/>
            <a:ext cx="3820869" cy="646331"/>
          </a:xfrm>
          <a:prstGeom prst="rect">
            <a:avLst/>
          </a:prstGeom>
          <a:noFill/>
        </p:spPr>
        <p:txBody>
          <a:bodyPr wrap="square" lIns="0" tIns="0" rIns="0" bIns="0" rtlCol="0">
            <a:spAutoFit/>
          </a:bodyPr>
          <a:lstStyle/>
          <a:p>
            <a:pPr algn="ctr"/>
            <a:r>
              <a:rPr lang="en-US" sz="1400" dirty="0"/>
              <a:t>The density output windows in purple are excluded in the area covered by the green </a:t>
            </a:r>
            <a:r>
              <a:rPr lang="en-US" sz="1400" dirty="0" err="1"/>
              <a:t>marker_layer</a:t>
            </a:r>
            <a:endParaRPr lang="en-US" sz="1400" dirty="0"/>
          </a:p>
        </p:txBody>
      </p:sp>
      <p:sp>
        <p:nvSpPr>
          <p:cNvPr id="3" name="Slide Number Placeholder 2">
            <a:extLst>
              <a:ext uri="{FF2B5EF4-FFF2-40B4-BE49-F238E27FC236}">
                <a16:creationId xmlns:a16="http://schemas.microsoft.com/office/drawing/2014/main" id="{E83097F1-6152-D2CF-EA4A-574626B5DF27}"/>
              </a:ext>
            </a:extLst>
          </p:cNvPr>
          <p:cNvSpPr>
            <a:spLocks noGrp="1"/>
          </p:cNvSpPr>
          <p:nvPr>
            <p:ph type="sldNum" sz="quarter" idx="11"/>
          </p:nvPr>
        </p:nvSpPr>
        <p:spPr/>
        <p:txBody>
          <a:bodyPr/>
          <a:lstStyle/>
          <a:p>
            <a:r>
              <a:rPr lang="en-US"/>
              <a:t>Page </a:t>
            </a:r>
            <a:fld id="{15EBE321-CBB1-4E91-BD14-37C8D44326FB}" type="slidenum">
              <a:rPr lang="en-US" smtClean="0"/>
              <a:pPr/>
              <a:t>10</a:t>
            </a:fld>
            <a:endParaRPr lang="en-US" dirty="0"/>
          </a:p>
        </p:txBody>
      </p:sp>
    </p:spTree>
    <p:extLst>
      <p:ext uri="{BB962C8B-B14F-4D97-AF65-F5344CB8AC3E}">
        <p14:creationId xmlns:p14="http://schemas.microsoft.com/office/powerpoint/2010/main" val="1420626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z="3200" dirty="0"/>
              <a:t>Enhanced Density Waiving</a:t>
            </a:r>
            <a:br>
              <a:rPr lang="en-US" sz="3200" dirty="0"/>
            </a:br>
            <a:r>
              <a:rPr lang="en-US" sz="2400" i="1" dirty="0" err="1"/>
              <a:t>Exclude_cell</a:t>
            </a:r>
            <a:r>
              <a:rPr lang="en-US" sz="2400" i="1" dirty="0"/>
              <a:t> Usage</a:t>
            </a:r>
            <a:endParaRPr lang="en-US" sz="2400" i="1" dirty="0">
              <a:solidFill>
                <a:srgbClr val="FF0000"/>
              </a:solidFill>
            </a:endParaRPr>
          </a:p>
        </p:txBody>
      </p:sp>
      <p:sp>
        <p:nvSpPr>
          <p:cNvPr id="29699" name="Rectangle 2"/>
          <p:cNvSpPr>
            <a:spLocks noGrp="1" noChangeArrowheads="1"/>
          </p:cNvSpPr>
          <p:nvPr>
            <p:ph idx="1"/>
          </p:nvPr>
        </p:nvSpPr>
        <p:spPr>
          <a:xfrm>
            <a:off x="411161" y="1414800"/>
            <a:ext cx="8205301" cy="4752000"/>
          </a:xfrm>
        </p:spPr>
        <p:txBody>
          <a:bodyPr/>
          <a:lstStyle/>
          <a:p>
            <a:pPr>
              <a:buClr>
                <a:srgbClr val="009999"/>
              </a:buClr>
            </a:pPr>
            <a:r>
              <a:rPr lang="en-US" sz="2000" u="sng" dirty="0"/>
              <a:t>EXCLUDE_CELL Usage</a:t>
            </a:r>
          </a:p>
          <a:p>
            <a:pPr>
              <a:buClr>
                <a:srgbClr val="009999"/>
              </a:buClr>
            </a:pPr>
            <a:r>
              <a:rPr lang="en-US" sz="2000" i="1" dirty="0">
                <a:solidFill>
                  <a:srgbClr val="009999"/>
                </a:solidFill>
              </a:rPr>
              <a:t>EXCLUDE_CELL {</a:t>
            </a:r>
            <a:r>
              <a:rPr lang="en-US" sz="2000" i="1" dirty="0" err="1">
                <a:solidFill>
                  <a:srgbClr val="009999"/>
                </a:solidFill>
              </a:rPr>
              <a:t>cell_name</a:t>
            </a:r>
            <a:r>
              <a:rPr lang="en-US" sz="2000" i="1" dirty="0">
                <a:solidFill>
                  <a:srgbClr val="009999"/>
                </a:solidFill>
              </a:rPr>
              <a:t> [</a:t>
            </a:r>
            <a:r>
              <a:rPr lang="en-US" sz="2000" i="1" dirty="0" err="1">
                <a:solidFill>
                  <a:srgbClr val="009999"/>
                </a:solidFill>
              </a:rPr>
              <a:t>cell_name</a:t>
            </a:r>
            <a:r>
              <a:rPr lang="en-US" sz="2000" i="1" dirty="0">
                <a:solidFill>
                  <a:srgbClr val="009999"/>
                </a:solidFill>
              </a:rPr>
              <a:t> …]} [HALO value] [BY_LAYER </a:t>
            </a:r>
            <a:r>
              <a:rPr lang="en-US" sz="2000" i="1" dirty="0" err="1">
                <a:solidFill>
                  <a:srgbClr val="009999"/>
                </a:solidFill>
              </a:rPr>
              <a:t>layer_name</a:t>
            </a:r>
            <a:r>
              <a:rPr lang="en-US" sz="2000" i="1" dirty="0">
                <a:solidFill>
                  <a:srgbClr val="009999"/>
                </a:solidFill>
              </a:rPr>
              <a:t>]  [PRESERVE layer …] [EXCLUDE_DENSITY]</a:t>
            </a:r>
          </a:p>
          <a:p>
            <a:pPr marL="342900" indent="-342900">
              <a:buClr>
                <a:srgbClr val="009999"/>
              </a:buClr>
              <a:buFont typeface="Arial" panose="020B0604020202020204" pitchFamily="34" charset="0"/>
              <a:buChar char="•"/>
            </a:pPr>
            <a:r>
              <a:rPr lang="en-US" sz="2000" dirty="0"/>
              <a:t>EXCLUDE_DENSITY keyword can be optionally appended to the EXCLUDE_CELL</a:t>
            </a:r>
          </a:p>
          <a:p>
            <a:pPr marL="522900" lvl="1" indent="-342900">
              <a:buClr>
                <a:srgbClr val="009999"/>
              </a:buClr>
            </a:pPr>
            <a:r>
              <a:rPr lang="en-US" sz="2000" dirty="0"/>
              <a:t>It can be appended to multiple EXCLUDE_CELL statements. </a:t>
            </a:r>
          </a:p>
          <a:p>
            <a:pPr marL="342900" indent="-342900">
              <a:buClr>
                <a:srgbClr val="009999"/>
              </a:buClr>
              <a:buFont typeface="Arial" panose="020B0604020202020204" pitchFamily="34" charset="0"/>
              <a:buChar char="•"/>
            </a:pPr>
            <a:r>
              <a:rPr lang="en-US" sz="2000" dirty="0"/>
              <a:t>The tool excludes density output in the region covered by the specified cells, respecting the HALO and BY_LAYER specifications</a:t>
            </a:r>
          </a:p>
          <a:p>
            <a:pPr marL="0" indent="0">
              <a:buNone/>
            </a:pPr>
            <a:r>
              <a:rPr lang="en-US" sz="2000" b="1" i="1" dirty="0">
                <a:solidFill>
                  <a:schemeClr val="accent1">
                    <a:lumMod val="50000"/>
                  </a:schemeClr>
                </a:solidFill>
              </a:rPr>
              <a:t>Note:</a:t>
            </a:r>
          </a:p>
          <a:p>
            <a:r>
              <a:rPr lang="en-US" sz="2000" dirty="0"/>
              <a:t>Useful in gray box flows using the EXCLUDE_CELL statement where excluded areas may contain many false violations that impact performance and debugging efficiency</a:t>
            </a:r>
          </a:p>
        </p:txBody>
      </p:sp>
      <p:sp>
        <p:nvSpPr>
          <p:cNvPr id="13" name="Footer Placeholder 1"/>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pic>
        <p:nvPicPr>
          <p:cNvPr id="4" name="Picture 3">
            <a:extLst>
              <a:ext uri="{FF2B5EF4-FFF2-40B4-BE49-F238E27FC236}">
                <a16:creationId xmlns:a16="http://schemas.microsoft.com/office/drawing/2014/main" id="{6A121FB4-4372-2F8D-41DE-31AA78DAC34A}"/>
              </a:ext>
            </a:extLst>
          </p:cNvPr>
          <p:cNvPicPr>
            <a:picLocks noChangeAspect="1"/>
          </p:cNvPicPr>
          <p:nvPr/>
        </p:nvPicPr>
        <p:blipFill>
          <a:blip r:embed="rId3"/>
          <a:stretch>
            <a:fillRect/>
          </a:stretch>
        </p:blipFill>
        <p:spPr>
          <a:xfrm>
            <a:off x="8958531" y="1742790"/>
            <a:ext cx="2822308" cy="2583025"/>
          </a:xfrm>
          <a:prstGeom prst="rect">
            <a:avLst/>
          </a:prstGeom>
        </p:spPr>
      </p:pic>
      <p:sp>
        <p:nvSpPr>
          <p:cNvPr id="5" name="TextBox 4">
            <a:extLst>
              <a:ext uri="{FF2B5EF4-FFF2-40B4-BE49-F238E27FC236}">
                <a16:creationId xmlns:a16="http://schemas.microsoft.com/office/drawing/2014/main" id="{F04491FE-9EBC-11D4-5A0E-A2BB75938D6A}"/>
              </a:ext>
            </a:extLst>
          </p:cNvPr>
          <p:cNvSpPr txBox="1"/>
          <p:nvPr/>
        </p:nvSpPr>
        <p:spPr>
          <a:xfrm>
            <a:off x="8241323" y="4411200"/>
            <a:ext cx="3820869" cy="861774"/>
          </a:xfrm>
          <a:prstGeom prst="rect">
            <a:avLst/>
          </a:prstGeom>
          <a:noFill/>
        </p:spPr>
        <p:txBody>
          <a:bodyPr wrap="square" lIns="0" tIns="0" rIns="0" bIns="0" rtlCol="0">
            <a:spAutoFit/>
          </a:bodyPr>
          <a:lstStyle/>
          <a:p>
            <a:pPr algn="ctr"/>
            <a:r>
              <a:rPr lang="en-US" sz="1400" dirty="0"/>
              <a:t>The density output windows in purple are excluded from the green marker layer generated from the cell extent represented by yellow polygon undersized by certain value</a:t>
            </a:r>
          </a:p>
        </p:txBody>
      </p:sp>
      <p:sp>
        <p:nvSpPr>
          <p:cNvPr id="3" name="Slide Number Placeholder 2">
            <a:extLst>
              <a:ext uri="{FF2B5EF4-FFF2-40B4-BE49-F238E27FC236}">
                <a16:creationId xmlns:a16="http://schemas.microsoft.com/office/drawing/2014/main" id="{05C218AD-1F83-C225-829E-AE716CD502E6}"/>
              </a:ext>
            </a:extLst>
          </p:cNvPr>
          <p:cNvSpPr>
            <a:spLocks noGrp="1"/>
          </p:cNvSpPr>
          <p:nvPr>
            <p:ph type="sldNum" sz="quarter" idx="11"/>
          </p:nvPr>
        </p:nvSpPr>
        <p:spPr/>
        <p:txBody>
          <a:bodyPr/>
          <a:lstStyle/>
          <a:p>
            <a:r>
              <a:rPr lang="en-US"/>
              <a:t>Page </a:t>
            </a:r>
            <a:fld id="{15EBE321-CBB1-4E91-BD14-37C8D44326FB}" type="slidenum">
              <a:rPr lang="en-US" smtClean="0"/>
              <a:pPr/>
              <a:t>11</a:t>
            </a:fld>
            <a:endParaRPr lang="en-US" dirty="0"/>
          </a:p>
        </p:txBody>
      </p:sp>
    </p:spTree>
    <p:extLst>
      <p:ext uri="{BB962C8B-B14F-4D97-AF65-F5344CB8AC3E}">
        <p14:creationId xmlns:p14="http://schemas.microsoft.com/office/powerpoint/2010/main" val="160838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z="3200" dirty="0"/>
              <a:t>Reusable HDB Support</a:t>
            </a:r>
            <a:endParaRPr lang="en-US" sz="2400" i="1" dirty="0">
              <a:solidFill>
                <a:srgbClr val="FF0000"/>
              </a:solidFill>
            </a:endParaRPr>
          </a:p>
        </p:txBody>
      </p:sp>
      <p:sp>
        <p:nvSpPr>
          <p:cNvPr id="29699" name="Rectangle 2"/>
          <p:cNvSpPr>
            <a:spLocks noGrp="1" noChangeArrowheads="1"/>
          </p:cNvSpPr>
          <p:nvPr>
            <p:ph idx="1"/>
          </p:nvPr>
        </p:nvSpPr>
        <p:spPr>
          <a:xfrm>
            <a:off x="411161" y="1414800"/>
            <a:ext cx="11698777" cy="4752000"/>
          </a:xfrm>
        </p:spPr>
        <p:txBody>
          <a:bodyPr/>
          <a:lstStyle/>
          <a:p>
            <a:r>
              <a:rPr lang="en-US" sz="2000" dirty="0"/>
              <a:t>The waiver engine is currently supporting RHDB</a:t>
            </a:r>
          </a:p>
          <a:p>
            <a:pPr marL="342900" indent="-342900">
              <a:buClr>
                <a:srgbClr val="009999"/>
              </a:buClr>
              <a:buFont typeface="Arial" panose="020B0604020202020204" pitchFamily="34" charset="0"/>
              <a:buChar char="•"/>
            </a:pPr>
            <a:r>
              <a:rPr lang="en-US" sz="2000" dirty="0"/>
              <a:t>The user is having the option to save the HBD</a:t>
            </a:r>
          </a:p>
          <a:p>
            <a:pPr marL="342900" indent="-342900">
              <a:buClr>
                <a:srgbClr val="009999"/>
              </a:buClr>
              <a:buFont typeface="Arial" panose="020B0604020202020204" pitchFamily="34" charset="0"/>
              <a:buChar char="•"/>
            </a:pPr>
            <a:r>
              <a:rPr lang="en-US" sz="2000" dirty="0"/>
              <a:t>Then restore it in the next run, similar to the standalone DRC run</a:t>
            </a:r>
          </a:p>
          <a:p>
            <a:pPr marL="342900" indent="-342900">
              <a:buClr>
                <a:srgbClr val="009999"/>
              </a:buClr>
              <a:buFont typeface="Arial" panose="020B0604020202020204" pitchFamily="34" charset="0"/>
              <a:buChar char="•"/>
            </a:pPr>
            <a:endParaRPr lang="en-US" sz="2000" dirty="0"/>
          </a:p>
          <a:p>
            <a:pPr>
              <a:buClr>
                <a:srgbClr val="009999"/>
              </a:buClr>
            </a:pPr>
            <a:r>
              <a:rPr lang="en-US" sz="2000" dirty="0"/>
              <a:t>Invocation Command:</a:t>
            </a:r>
          </a:p>
          <a:p>
            <a:r>
              <a:rPr lang="en-US" sz="2000" i="1" dirty="0" err="1">
                <a:solidFill>
                  <a:srgbClr val="009999"/>
                </a:solidFill>
              </a:rPr>
              <a:t>calibre</a:t>
            </a:r>
            <a:r>
              <a:rPr lang="en-US" sz="2000" i="1" dirty="0">
                <a:solidFill>
                  <a:srgbClr val="009999"/>
                </a:solidFill>
              </a:rPr>
              <a:t> -</a:t>
            </a:r>
            <a:r>
              <a:rPr lang="en-US" sz="2000" i="1" dirty="0" err="1">
                <a:solidFill>
                  <a:srgbClr val="009999"/>
                </a:solidFill>
              </a:rPr>
              <a:t>drc</a:t>
            </a:r>
            <a:r>
              <a:rPr lang="en-US" sz="2000" i="1" dirty="0">
                <a:solidFill>
                  <a:srgbClr val="009999"/>
                </a:solidFill>
              </a:rPr>
              <a:t> -waiver -</a:t>
            </a:r>
            <a:r>
              <a:rPr lang="en-US" sz="2000" i="1" dirty="0" err="1">
                <a:solidFill>
                  <a:srgbClr val="009999"/>
                </a:solidFill>
              </a:rPr>
              <a:t>rhdb</a:t>
            </a:r>
            <a:r>
              <a:rPr lang="en-US" sz="2000" i="1" dirty="0">
                <a:solidFill>
                  <a:srgbClr val="009999"/>
                </a:solidFill>
              </a:rPr>
              <a:t> {save | restore} </a:t>
            </a:r>
            <a:r>
              <a:rPr lang="en-US" sz="2000" i="1" dirty="0" err="1">
                <a:solidFill>
                  <a:srgbClr val="009999"/>
                </a:solidFill>
              </a:rPr>
              <a:t>waiver_setup</a:t>
            </a:r>
            <a:r>
              <a:rPr lang="en-US" sz="2000" i="1" dirty="0">
                <a:solidFill>
                  <a:srgbClr val="009999"/>
                </a:solidFill>
              </a:rPr>
              <a:t> rules</a:t>
            </a:r>
          </a:p>
        </p:txBody>
      </p:sp>
      <p:sp>
        <p:nvSpPr>
          <p:cNvPr id="13" name="Footer Placeholder 1"/>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3" name="Slide Number Placeholder 2">
            <a:extLst>
              <a:ext uri="{FF2B5EF4-FFF2-40B4-BE49-F238E27FC236}">
                <a16:creationId xmlns:a16="http://schemas.microsoft.com/office/drawing/2014/main" id="{2E8A7F1B-AF33-43FB-0B08-56D760A0A0AD}"/>
              </a:ext>
            </a:extLst>
          </p:cNvPr>
          <p:cNvSpPr>
            <a:spLocks noGrp="1"/>
          </p:cNvSpPr>
          <p:nvPr>
            <p:ph type="sldNum" sz="quarter" idx="11"/>
          </p:nvPr>
        </p:nvSpPr>
        <p:spPr/>
        <p:txBody>
          <a:bodyPr/>
          <a:lstStyle/>
          <a:p>
            <a:r>
              <a:rPr lang="en-US"/>
              <a:t>Page </a:t>
            </a:r>
            <a:fld id="{15EBE321-CBB1-4E91-BD14-37C8D44326FB}" type="slidenum">
              <a:rPr lang="en-US" smtClean="0"/>
              <a:pPr/>
              <a:t>12</a:t>
            </a:fld>
            <a:endParaRPr lang="en-US" dirty="0"/>
          </a:p>
        </p:txBody>
      </p:sp>
    </p:spTree>
    <p:extLst>
      <p:ext uri="{BB962C8B-B14F-4D97-AF65-F5344CB8AC3E}">
        <p14:creationId xmlns:p14="http://schemas.microsoft.com/office/powerpoint/2010/main" val="7705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a:extLst>
              <a:ext uri="{FF2B5EF4-FFF2-40B4-BE49-F238E27FC236}">
                <a16:creationId xmlns:a16="http://schemas.microsoft.com/office/drawing/2014/main" id="{00CF192C-898E-4B04-AEC9-729266D7C938}"/>
              </a:ext>
            </a:extLst>
          </p:cNvPr>
          <p:cNvSpPr txBox="1">
            <a:spLocks/>
          </p:cNvSpPr>
          <p:nvPr/>
        </p:nvSpPr>
        <p:spPr>
          <a:xfrm>
            <a:off x="411163" y="1414799"/>
            <a:ext cx="9284380" cy="4753771"/>
          </a:xfrm>
          <a:prstGeom prst="rect">
            <a:avLst/>
          </a:prstGeom>
        </p:spPr>
        <p:txBody>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v2024.1</a:t>
            </a:r>
          </a:p>
          <a:p>
            <a:pPr lvl="1"/>
            <a:r>
              <a:rPr lang="en-US" dirty="0"/>
              <a:t>Standard Verification Rule Format (SVRF) Manual, Calibre</a:t>
            </a:r>
            <a:r>
              <a:rPr lang="en-US" baseline="30000" dirty="0"/>
              <a:t>®</a:t>
            </a:r>
            <a:r>
              <a:rPr lang="en-US" dirty="0"/>
              <a:t> v2024.1</a:t>
            </a:r>
          </a:p>
          <a:p>
            <a:pPr lvl="1"/>
            <a:r>
              <a:rPr lang="en-US" dirty="0"/>
              <a:t>Calibre</a:t>
            </a:r>
            <a:r>
              <a:rPr lang="en-US" baseline="30000" dirty="0"/>
              <a:t>®</a:t>
            </a:r>
            <a:r>
              <a:rPr lang="en-US" dirty="0"/>
              <a:t> Auto-</a:t>
            </a:r>
            <a:r>
              <a:rPr lang="en-US" dirty="0" err="1"/>
              <a:t>Waivers</a:t>
            </a:r>
            <a:r>
              <a:rPr lang="en-US" baseline="30000" dirty="0" err="1"/>
              <a:t>TM</a:t>
            </a:r>
            <a:r>
              <a:rPr lang="en-US" dirty="0"/>
              <a:t> User’s Manual, v2024.1</a:t>
            </a:r>
          </a:p>
          <a:p>
            <a:pPr lvl="1"/>
            <a:r>
              <a:rPr lang="en-US" dirty="0"/>
              <a:t>Calibre</a:t>
            </a:r>
            <a:r>
              <a:rPr lang="en-US" baseline="30000" dirty="0"/>
              <a:t>®</a:t>
            </a:r>
            <a:r>
              <a:rPr lang="en-US" dirty="0"/>
              <a:t> Solutions for Physical Verification Manual v2024.1</a:t>
            </a:r>
          </a:p>
          <a:p>
            <a:pPr lvl="1"/>
            <a:endParaRPr lang="en-US" dirty="0"/>
          </a:p>
        </p:txBody>
      </p:sp>
      <p:sp>
        <p:nvSpPr>
          <p:cNvPr id="3" name="Footer Placeholder 2">
            <a:extLst>
              <a:ext uri="{FF2B5EF4-FFF2-40B4-BE49-F238E27FC236}">
                <a16:creationId xmlns:a16="http://schemas.microsoft.com/office/drawing/2014/main" id="{843B585F-3F86-7FEE-BE8D-313F3EEC84D6}"/>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D4F4F04-1B9D-FF06-3452-DBF851A9387C}"/>
              </a:ext>
            </a:extLst>
          </p:cNvPr>
          <p:cNvSpPr>
            <a:spLocks noGrp="1"/>
          </p:cNvSpPr>
          <p:nvPr>
            <p:ph type="sldNum" sz="quarter" idx="11"/>
          </p:nvPr>
        </p:nvSpPr>
        <p:spPr/>
        <p:txBody>
          <a:bodyPr/>
          <a:lstStyle/>
          <a:p>
            <a:r>
              <a:rPr lang="en-US"/>
              <a:t>Page </a:t>
            </a:r>
            <a:fld id="{15EBE321-CBB1-4E91-BD14-37C8D44326FB}" type="slidenum">
              <a:rPr lang="en-US" smtClean="0"/>
              <a:pPr/>
              <a:t>13</a:t>
            </a:fld>
            <a:endParaRPr lang="en-US" dirty="0"/>
          </a:p>
        </p:txBody>
      </p:sp>
    </p:spTree>
    <p:extLst>
      <p:ext uri="{BB962C8B-B14F-4D97-AF65-F5344CB8AC3E}">
        <p14:creationId xmlns:p14="http://schemas.microsoft.com/office/powerpoint/2010/main" val="239658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 </a:t>
            </a:r>
            <a:r>
              <a:rPr lang="en-US" dirty="0"/>
              <a:t>3DSTACK </a:t>
            </a:r>
            <a:br>
              <a:rPr lang="en-US" dirty="0"/>
            </a:br>
            <a:r>
              <a:rPr lang="en-US" sz="4000" dirty="0"/>
              <a:t>Release Highlights</a:t>
            </a:r>
            <a:br>
              <a:rPr lang="en-US" sz="4000" b="0" dirty="0"/>
            </a:br>
            <a:r>
              <a:rPr lang="en-US" sz="4000" dirty="0"/>
              <a:t>v2024.1</a:t>
            </a:r>
            <a:endParaRPr lang="en-US" sz="4000" b="0" dirty="0"/>
          </a:p>
        </p:txBody>
      </p:sp>
      <p:sp>
        <p:nvSpPr>
          <p:cNvPr id="2" name="Footer Placeholder 1">
            <a:extLst>
              <a:ext uri="{FF2B5EF4-FFF2-40B4-BE49-F238E27FC236}">
                <a16:creationId xmlns:a16="http://schemas.microsoft.com/office/drawing/2014/main" id="{B2364DAF-3273-293E-D1E2-1F4A4CC56B3B}"/>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314570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z="3200" dirty="0"/>
              <a:t>Support for Multiple Text Label Files</a:t>
            </a:r>
            <a:endParaRPr lang="en-US" sz="2400" i="1" dirty="0">
              <a:solidFill>
                <a:srgbClr val="FF0000"/>
              </a:solidFill>
            </a:endParaRPr>
          </a:p>
        </p:txBody>
      </p:sp>
      <p:sp>
        <p:nvSpPr>
          <p:cNvPr id="29699" name="Rectangle 2"/>
          <p:cNvSpPr>
            <a:spLocks noGrp="1" noChangeArrowheads="1"/>
          </p:cNvSpPr>
          <p:nvPr>
            <p:ph idx="1"/>
          </p:nvPr>
        </p:nvSpPr>
        <p:spPr>
          <a:xfrm>
            <a:off x="411160" y="1414800"/>
            <a:ext cx="11780839" cy="4752000"/>
          </a:xfrm>
        </p:spPr>
        <p:txBody>
          <a:bodyPr/>
          <a:lstStyle/>
          <a:p>
            <a:pPr>
              <a:buClr>
                <a:srgbClr val="009999"/>
              </a:buClr>
            </a:pPr>
            <a:r>
              <a:rPr lang="en-US" sz="2000" dirty="0"/>
              <a:t>The die or component -</a:t>
            </a:r>
            <a:r>
              <a:rPr lang="en-US" sz="2000" dirty="0" err="1"/>
              <a:t>import_text_labels</a:t>
            </a:r>
            <a:r>
              <a:rPr lang="en-US" sz="2000" dirty="0"/>
              <a:t> argument set can now be specified multiple times in</a:t>
            </a:r>
          </a:p>
          <a:p>
            <a:pPr>
              <a:buClr>
                <a:srgbClr val="009999"/>
              </a:buClr>
            </a:pPr>
            <a:r>
              <a:rPr lang="en-US" sz="2000" dirty="0"/>
              <a:t>a </a:t>
            </a:r>
            <a:r>
              <a:rPr lang="en-US" sz="2000" dirty="0" err="1"/>
              <a:t>Calibre</a:t>
            </a:r>
            <a:r>
              <a:rPr lang="en-US" sz="2000" dirty="0"/>
              <a:t> 3DSTACK+ rule file within a single die definition</a:t>
            </a:r>
          </a:p>
          <a:p>
            <a:pPr>
              <a:buClr>
                <a:srgbClr val="009999"/>
              </a:buClr>
            </a:pPr>
            <a:endParaRPr lang="en-US" sz="2000" dirty="0"/>
          </a:p>
          <a:p>
            <a:pPr>
              <a:buClr>
                <a:srgbClr val="009999"/>
              </a:buClr>
            </a:pPr>
            <a:r>
              <a:rPr lang="en-US" sz="2000" i="1" dirty="0">
                <a:solidFill>
                  <a:srgbClr val="009999"/>
                </a:solidFill>
              </a:rPr>
              <a:t>Example:</a:t>
            </a:r>
          </a:p>
          <a:p>
            <a:pPr>
              <a:buClr>
                <a:srgbClr val="009999"/>
              </a:buClr>
            </a:pPr>
            <a:r>
              <a:rPr lang="en-US" sz="2000" dirty="0"/>
              <a:t>	die -</a:t>
            </a:r>
            <a:r>
              <a:rPr lang="en-US" sz="2000" dirty="0" err="1"/>
              <a:t>die_name</a:t>
            </a:r>
            <a:r>
              <a:rPr lang="en-US" sz="2000" dirty="0"/>
              <a:t> </a:t>
            </a:r>
            <a:r>
              <a:rPr lang="en-US" sz="2000" dirty="0" err="1"/>
              <a:t>iCAP</a:t>
            </a:r>
            <a:r>
              <a:rPr lang="en-US" sz="2000" dirty="0"/>
              <a:t> { \</a:t>
            </a:r>
          </a:p>
          <a:p>
            <a:pPr>
              <a:buClr>
                <a:srgbClr val="009999"/>
              </a:buClr>
            </a:pPr>
            <a:r>
              <a:rPr lang="en-US" sz="2000" dirty="0"/>
              <a:t> 	…</a:t>
            </a:r>
          </a:p>
          <a:p>
            <a:pPr>
              <a:buClr>
                <a:srgbClr val="009999"/>
              </a:buClr>
            </a:pPr>
            <a:r>
              <a:rPr lang="en-US" sz="2000" dirty="0"/>
              <a:t> 	-</a:t>
            </a:r>
            <a:r>
              <a:rPr lang="en-US" sz="2000" dirty="0" err="1"/>
              <a:t>import_text_labels</a:t>
            </a:r>
            <a:r>
              <a:rPr lang="en-US" sz="2000" dirty="0"/>
              <a:t> { ./label1.svrf } \</a:t>
            </a:r>
          </a:p>
          <a:p>
            <a:pPr>
              <a:buClr>
                <a:srgbClr val="009999"/>
              </a:buClr>
            </a:pPr>
            <a:r>
              <a:rPr lang="en-US" sz="2000" dirty="0"/>
              <a:t> 	-</a:t>
            </a:r>
            <a:r>
              <a:rPr lang="en-US" sz="2000" dirty="0" err="1"/>
              <a:t>import_text_labels</a:t>
            </a:r>
            <a:r>
              <a:rPr lang="en-US" sz="2000" dirty="0"/>
              <a:t> { ./label2.svrf }</a:t>
            </a:r>
          </a:p>
        </p:txBody>
      </p:sp>
      <p:sp>
        <p:nvSpPr>
          <p:cNvPr id="13" name="Footer Placeholder 1"/>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3" name="Slide Number Placeholder 2">
            <a:extLst>
              <a:ext uri="{FF2B5EF4-FFF2-40B4-BE49-F238E27FC236}">
                <a16:creationId xmlns:a16="http://schemas.microsoft.com/office/drawing/2014/main" id="{A7C858B1-07DD-137A-9253-E359576407E0}"/>
              </a:ext>
            </a:extLst>
          </p:cNvPr>
          <p:cNvSpPr>
            <a:spLocks noGrp="1"/>
          </p:cNvSpPr>
          <p:nvPr>
            <p:ph type="sldNum" sz="quarter" idx="11"/>
          </p:nvPr>
        </p:nvSpPr>
        <p:spPr/>
        <p:txBody>
          <a:bodyPr/>
          <a:lstStyle/>
          <a:p>
            <a:r>
              <a:rPr lang="en-US"/>
              <a:t>Page </a:t>
            </a:r>
            <a:fld id="{15EBE321-CBB1-4E91-BD14-37C8D44326FB}" type="slidenum">
              <a:rPr lang="en-US" smtClean="0"/>
              <a:pPr/>
              <a:t>15</a:t>
            </a:fld>
            <a:endParaRPr lang="en-US" dirty="0"/>
          </a:p>
        </p:txBody>
      </p:sp>
    </p:spTree>
    <p:extLst>
      <p:ext uri="{BB962C8B-B14F-4D97-AF65-F5344CB8AC3E}">
        <p14:creationId xmlns:p14="http://schemas.microsoft.com/office/powerpoint/2010/main" val="396935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a:extLst>
              <a:ext uri="{FF2B5EF4-FFF2-40B4-BE49-F238E27FC236}">
                <a16:creationId xmlns:a16="http://schemas.microsoft.com/office/drawing/2014/main" id="{00CF192C-898E-4B04-AEC9-729266D7C938}"/>
              </a:ext>
            </a:extLst>
          </p:cNvPr>
          <p:cNvSpPr txBox="1">
            <a:spLocks/>
          </p:cNvSpPr>
          <p:nvPr/>
        </p:nvSpPr>
        <p:spPr>
          <a:xfrm>
            <a:off x="411163" y="1414799"/>
            <a:ext cx="9284380" cy="4753771"/>
          </a:xfrm>
          <a:prstGeom prst="rect">
            <a:avLst/>
          </a:prstGeom>
        </p:spPr>
        <p:txBody>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v2024.1</a:t>
            </a:r>
          </a:p>
          <a:p>
            <a:pPr lvl="1"/>
            <a:r>
              <a:rPr lang="en-US" dirty="0"/>
              <a:t>Standard Verification Rule Format (SVRF) Manual, Calibre</a:t>
            </a:r>
            <a:r>
              <a:rPr lang="en-US" baseline="30000" dirty="0"/>
              <a:t>®</a:t>
            </a:r>
            <a:r>
              <a:rPr lang="en-US" dirty="0"/>
              <a:t> v2024.1</a:t>
            </a:r>
          </a:p>
          <a:p>
            <a:pPr lvl="1"/>
            <a:r>
              <a:rPr lang="en-US" dirty="0"/>
              <a:t>Calibre</a:t>
            </a:r>
            <a:r>
              <a:rPr lang="en-US" baseline="30000" dirty="0"/>
              <a:t>®</a:t>
            </a:r>
            <a:r>
              <a:rPr lang="en-US" dirty="0"/>
              <a:t> 3DSTACK User’s Manual, v2024.1</a:t>
            </a:r>
          </a:p>
        </p:txBody>
      </p:sp>
      <p:sp>
        <p:nvSpPr>
          <p:cNvPr id="3" name="Footer Placeholder 2">
            <a:extLst>
              <a:ext uri="{FF2B5EF4-FFF2-40B4-BE49-F238E27FC236}">
                <a16:creationId xmlns:a16="http://schemas.microsoft.com/office/drawing/2014/main" id="{521F902D-3508-F066-F6E4-E9AC88F7D05F}"/>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BFD94CD3-421B-FACC-33F8-E579B9552550}"/>
              </a:ext>
            </a:extLst>
          </p:cNvPr>
          <p:cNvSpPr>
            <a:spLocks noGrp="1"/>
          </p:cNvSpPr>
          <p:nvPr>
            <p:ph type="sldNum" sz="quarter" idx="11"/>
          </p:nvPr>
        </p:nvSpPr>
        <p:spPr/>
        <p:txBody>
          <a:bodyPr/>
          <a:lstStyle/>
          <a:p>
            <a:r>
              <a:rPr lang="en-US"/>
              <a:t>Page </a:t>
            </a:r>
            <a:fld id="{15EBE321-CBB1-4E91-BD14-37C8D44326FB}" type="slidenum">
              <a:rPr lang="en-US" smtClean="0"/>
              <a:pPr/>
              <a:t>16</a:t>
            </a:fld>
            <a:endParaRPr lang="en-US" dirty="0"/>
          </a:p>
        </p:txBody>
      </p:sp>
    </p:spTree>
    <p:extLst>
      <p:ext uri="{BB962C8B-B14F-4D97-AF65-F5344CB8AC3E}">
        <p14:creationId xmlns:p14="http://schemas.microsoft.com/office/powerpoint/2010/main" val="182225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nmLVS</a:t>
            </a:r>
            <a:br>
              <a:rPr lang="en-US" dirty="0"/>
            </a:br>
            <a:r>
              <a:rPr lang="en-US" sz="4000" dirty="0"/>
              <a:t>Release Highlights</a:t>
            </a:r>
            <a:br>
              <a:rPr lang="en-US" sz="4000" dirty="0"/>
            </a:br>
            <a:r>
              <a:rPr lang="en-US" sz="4000" dirty="0"/>
              <a:t>v2024.1</a:t>
            </a:r>
            <a:endParaRPr lang="en-US" sz="4000" b="0" dirty="0"/>
          </a:p>
        </p:txBody>
      </p:sp>
      <p:sp>
        <p:nvSpPr>
          <p:cNvPr id="2" name="Footer Placeholder 1">
            <a:extLst>
              <a:ext uri="{FF2B5EF4-FFF2-40B4-BE49-F238E27FC236}">
                <a16:creationId xmlns:a16="http://schemas.microsoft.com/office/drawing/2014/main" id="{FD70C7CB-52D5-E0BC-3A60-106FA024916E}"/>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414428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02487" y="85720"/>
            <a:ext cx="11387025" cy="1162523"/>
          </a:xfrm>
        </p:spPr>
        <p:txBody>
          <a:bodyPr/>
          <a:lstStyle/>
          <a:p>
            <a:r>
              <a:rPr lang="en-US" dirty="0"/>
              <a:t>Calibre LVS Updates</a:t>
            </a:r>
          </a:p>
        </p:txBody>
      </p:sp>
      <p:sp>
        <p:nvSpPr>
          <p:cNvPr id="3" name="Subtitle 2">
            <a:extLst>
              <a:ext uri="{FF2B5EF4-FFF2-40B4-BE49-F238E27FC236}">
                <a16:creationId xmlns:a16="http://schemas.microsoft.com/office/drawing/2014/main" id="{107C6381-C9DA-5F42-B78E-FC8E59563DF3}"/>
              </a:ext>
            </a:extLst>
          </p:cNvPr>
          <p:cNvSpPr>
            <a:spLocks noGrp="1"/>
          </p:cNvSpPr>
          <p:nvPr>
            <p:ph type="subTitle" idx="1"/>
          </p:nvPr>
        </p:nvSpPr>
        <p:spPr>
          <a:xfrm>
            <a:off x="532261" y="1285635"/>
            <a:ext cx="11387025" cy="4676676"/>
          </a:xfrm>
        </p:spPr>
        <p:txBody>
          <a:bodyPr/>
          <a:lstStyle/>
          <a:p>
            <a:pPr marL="285750" indent="-285750">
              <a:buFont typeface="Arial" panose="020B0604020202020204" pitchFamily="34" charset="0"/>
              <a:buChar char="•"/>
            </a:pPr>
            <a:r>
              <a:rPr lang="en-US" sz="1600" dirty="0">
                <a:hlinkClick r:id="rId2" action="ppaction://hlinksldjump"/>
              </a:rPr>
              <a:t>New LVS Spice Ignore Parameter Statement</a:t>
            </a:r>
          </a:p>
          <a:p>
            <a:pPr marL="285750" indent="-285750">
              <a:buFont typeface="Arial" panose="020B0604020202020204" pitchFamily="34" charset="0"/>
              <a:buChar char="•"/>
            </a:pPr>
            <a:r>
              <a:rPr lang="en-US" sz="1600" dirty="0">
                <a:hlinkClick r:id="rId3" action="ppaction://hlinksldjump"/>
              </a:rPr>
              <a:t>Period Characters Now Allowed in SPICE Parameter Names</a:t>
            </a:r>
          </a:p>
          <a:p>
            <a:pPr marL="285750" indent="-285750">
              <a:buFont typeface="Arial" panose="020B0604020202020204" pitchFamily="34" charset="0"/>
              <a:buChar char="•"/>
            </a:pPr>
            <a:endParaRPr lang="en-US" sz="1600" dirty="0">
              <a:hlinkClick r:id="rId4" action="ppaction://hlinksldjump"/>
            </a:endParaRPr>
          </a:p>
          <a:p>
            <a:pPr marL="285750" indent="-285750">
              <a:buFont typeface="Arial" panose="020B0604020202020204" pitchFamily="34" charset="0"/>
              <a:buChar char="•"/>
            </a:pPr>
            <a:r>
              <a:rPr lang="en-US" sz="1600" dirty="0">
                <a:hlinkClick r:id="rId4" action="ppaction://hlinksldjump"/>
              </a:rPr>
              <a:t>New ERC Select Check SVDB Keyword Set</a:t>
            </a:r>
          </a:p>
          <a:p>
            <a:pPr marL="285750" indent="-285750">
              <a:buFont typeface="Arial" panose="020B0604020202020204" pitchFamily="34" charset="0"/>
              <a:buChar char="•"/>
            </a:pPr>
            <a:r>
              <a:rPr lang="en-US" sz="1600" dirty="0" err="1">
                <a:hlinkClick r:id="rId5" action="ppaction://hlinksldjump"/>
              </a:rPr>
              <a:t>erc</a:t>
            </a:r>
            <a:r>
              <a:rPr lang="en-US" sz="1600" dirty="0">
                <a:hlinkClick r:id="rId5" action="ppaction://hlinksldjump"/>
              </a:rPr>
              <a:t>::</a:t>
            </a:r>
            <a:r>
              <a:rPr lang="en-US" sz="1600" dirty="0" err="1">
                <a:hlinkClick r:id="rId5" action="ppaction://hlinksldjump"/>
              </a:rPr>
              <a:t>setup_device_parameters</a:t>
            </a:r>
            <a:r>
              <a:rPr lang="en-US" sz="1600" dirty="0">
                <a:hlinkClick r:id="rId5" action="ppaction://hlinksldjump"/>
              </a:rPr>
              <a:t> Supports LVS Short Equivalent Nodes Reduction</a:t>
            </a:r>
          </a:p>
          <a:p>
            <a:pPr marL="285750" indent="-285750">
              <a:buFont typeface="Arial" panose="020B0604020202020204" pitchFamily="34" charset="0"/>
              <a:buChar char="•"/>
            </a:pPr>
            <a:endParaRPr lang="en-US" sz="1600" dirty="0">
              <a:hlinkClick r:id="rId6" action="ppaction://hlinksldjump"/>
            </a:endParaRPr>
          </a:p>
          <a:p>
            <a:pPr marL="285750" indent="-285750">
              <a:buFont typeface="Arial" panose="020B0604020202020204" pitchFamily="34" charset="0"/>
              <a:buChar char="•"/>
            </a:pPr>
            <a:r>
              <a:rPr lang="en-US" sz="1600" dirty="0">
                <a:hlinkClick r:id="rId6" action="ppaction://hlinksldjump"/>
              </a:rPr>
              <a:t>Change to v2lvs::</a:t>
            </a:r>
            <a:r>
              <a:rPr lang="en-US" sz="1600" dirty="0" err="1">
                <a:hlinkClick r:id="rId6" action="ppaction://hlinksldjump"/>
              </a:rPr>
              <a:t>set_includes</a:t>
            </a:r>
            <a:r>
              <a:rPr lang="en-US" sz="1600" dirty="0">
                <a:hlinkClick r:id="rId6" action="ppaction://hlinksldjump"/>
              </a:rPr>
              <a:t> Output Behavior</a:t>
            </a:r>
          </a:p>
          <a:p>
            <a:pPr marL="285750" indent="-285750">
              <a:buFont typeface="Arial" panose="020B0604020202020204" pitchFamily="34" charset="0"/>
              <a:buChar char="•"/>
            </a:pPr>
            <a:endParaRPr lang="en-US" sz="1600" dirty="0">
              <a:hlinkClick r:id="rId7" action="ppaction://hlinksldjump"/>
            </a:endParaRPr>
          </a:p>
          <a:p>
            <a:pPr marL="285750" indent="-285750">
              <a:buFont typeface="Arial" panose="020B0604020202020204" pitchFamily="34" charset="0"/>
              <a:buChar char="•"/>
            </a:pPr>
            <a:r>
              <a:rPr lang="en-US" sz="1600" dirty="0">
                <a:hlinkClick r:id="rId7" action="ppaction://hlinksldjump"/>
              </a:rPr>
              <a:t>LVS Hcell Report Enhancements</a:t>
            </a:r>
          </a:p>
          <a:p>
            <a:pPr marL="285750" indent="-285750">
              <a:buFont typeface="Arial" panose="020B0604020202020204" pitchFamily="34" charset="0"/>
              <a:buChar char="•"/>
            </a:pPr>
            <a:r>
              <a:rPr lang="en-US" sz="1600" dirty="0">
                <a:hlinkClick r:id="rId8" action="ppaction://hlinksldjump"/>
              </a:rPr>
              <a:t>New Layout Rename Text Transcript Section</a:t>
            </a:r>
          </a:p>
          <a:p>
            <a:pPr marL="285750" indent="-285750">
              <a:buFont typeface="Arial" panose="020B0604020202020204" pitchFamily="34" charset="0"/>
              <a:buChar char="•"/>
            </a:pPr>
            <a:r>
              <a:rPr lang="en-US" sz="1600" dirty="0">
                <a:hlinkClick r:id="rId9" action="ppaction://hlinksldjump"/>
              </a:rPr>
              <a:t>Variables Reported in the LVS Transcript</a:t>
            </a:r>
          </a:p>
          <a:p>
            <a:pPr marL="285750" indent="-285750">
              <a:buFont typeface="Arial" panose="020B0604020202020204" pitchFamily="34" charset="0"/>
              <a:buChar char="•"/>
            </a:pPr>
            <a:endParaRPr lang="en-US" sz="1600" dirty="0">
              <a:hlinkClick r:id="rId10" action="ppaction://hlinksldjump"/>
            </a:endParaRPr>
          </a:p>
          <a:p>
            <a:pPr marL="285750" indent="-285750">
              <a:buFont typeface="Arial" panose="020B0604020202020204" pitchFamily="34" charset="0"/>
              <a:buChar char="•"/>
            </a:pPr>
            <a:r>
              <a:rPr lang="en-US" sz="1600" dirty="0">
                <a:hlinkClick r:id="rId11" action="ppaction://hlinksldjump"/>
              </a:rPr>
              <a:t>LVS Short Equivalent Nodes Now Supports Cell Lists</a:t>
            </a:r>
          </a:p>
          <a:p>
            <a:pPr marL="285750" indent="-285750">
              <a:buFont typeface="Arial" panose="020B0604020202020204" pitchFamily="34" charset="0"/>
              <a:buChar char="•"/>
            </a:pPr>
            <a:endParaRPr lang="en-US" sz="1600" dirty="0">
              <a:hlinkClick r:id="rId12" action="ppaction://hlinksldjump"/>
            </a:endParaRPr>
          </a:p>
          <a:p>
            <a:endParaRPr lang="en-US" sz="1600" dirty="0">
              <a:hlinkClick r:id="" action="ppaction://noaction"/>
            </a:endParaRPr>
          </a:p>
          <a:p>
            <a:endParaRPr lang="en-US" sz="1600" dirty="0">
              <a:hlinkClick r:id="" action="ppaction://noaction"/>
            </a:endParaRPr>
          </a:p>
        </p:txBody>
      </p:sp>
      <p:sp>
        <p:nvSpPr>
          <p:cNvPr id="4" name="Footer Placeholder 3">
            <a:extLst>
              <a:ext uri="{FF2B5EF4-FFF2-40B4-BE49-F238E27FC236}">
                <a16:creationId xmlns:a16="http://schemas.microsoft.com/office/drawing/2014/main" id="{D48F695F-B90C-0141-9631-57039AC5CBCF}"/>
              </a:ext>
            </a:extLst>
          </p:cNvPr>
          <p:cNvSpPr>
            <a:spLocks noGrp="1"/>
          </p:cNvSpPr>
          <p:nvPr>
            <p:ph type="ftr" sz="quarter" idx="10"/>
          </p:nvPr>
        </p:nvSpPr>
        <p:spPr/>
        <p:txBody>
          <a:bodyPr/>
          <a:lstStyle/>
          <a:p>
            <a:r>
              <a:rPr lang="en-US"/>
              <a:t>Restricted | © Siemens 2024-02-12 | Siemens Digital Industries Software | Where today meets tomorrow.</a:t>
            </a:r>
            <a:endParaRPr lang="en-US" dirty="0">
              <a:solidFill>
                <a:schemeClr val="bg1"/>
              </a:solidFill>
            </a:endParaRPr>
          </a:p>
        </p:txBody>
      </p:sp>
      <p:sp>
        <p:nvSpPr>
          <p:cNvPr id="6" name="Speech Bubble: Rectangle with Corners Rounded 5">
            <a:extLst>
              <a:ext uri="{FF2B5EF4-FFF2-40B4-BE49-F238E27FC236}">
                <a16:creationId xmlns:a16="http://schemas.microsoft.com/office/drawing/2014/main" id="{97E76CA1-D672-4BD8-9B78-B9BA50281B9C}"/>
              </a:ext>
            </a:extLst>
          </p:cNvPr>
          <p:cNvSpPr/>
          <p:nvPr/>
        </p:nvSpPr>
        <p:spPr>
          <a:xfrm>
            <a:off x="700628" y="3505037"/>
            <a:ext cx="4609309" cy="890966"/>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7" name="TextBox 6">
            <a:extLst>
              <a:ext uri="{FF2B5EF4-FFF2-40B4-BE49-F238E27FC236}">
                <a16:creationId xmlns:a16="http://schemas.microsoft.com/office/drawing/2014/main" id="{31023FF8-BE2A-4784-B25C-33C62724E8AA}"/>
              </a:ext>
            </a:extLst>
          </p:cNvPr>
          <p:cNvSpPr txBox="1"/>
          <p:nvPr/>
        </p:nvSpPr>
        <p:spPr>
          <a:xfrm>
            <a:off x="5775061" y="3690816"/>
            <a:ext cx="3432543" cy="276999"/>
          </a:xfrm>
          <a:prstGeom prst="rect">
            <a:avLst/>
          </a:prstGeom>
          <a:noFill/>
        </p:spPr>
        <p:txBody>
          <a:bodyPr wrap="none" lIns="0" tIns="0" rIns="0" bIns="0" rtlCol="0">
            <a:spAutoFit/>
          </a:bodyPr>
          <a:lstStyle/>
          <a:p>
            <a:pPr algn="l"/>
            <a:r>
              <a:rPr lang="en-US" dirty="0">
                <a:solidFill>
                  <a:schemeClr val="accent2"/>
                </a:solidFill>
              </a:rPr>
              <a:t>Updates related to LVS Reporting</a:t>
            </a:r>
          </a:p>
        </p:txBody>
      </p:sp>
      <p:sp>
        <p:nvSpPr>
          <p:cNvPr id="8" name="Speech Bubble: Rectangle with Corners Rounded 7">
            <a:extLst>
              <a:ext uri="{FF2B5EF4-FFF2-40B4-BE49-F238E27FC236}">
                <a16:creationId xmlns:a16="http://schemas.microsoft.com/office/drawing/2014/main" id="{6BB53D45-884A-475A-B91F-F183FB7B7401}"/>
              </a:ext>
            </a:extLst>
          </p:cNvPr>
          <p:cNvSpPr/>
          <p:nvPr/>
        </p:nvSpPr>
        <p:spPr>
          <a:xfrm>
            <a:off x="761149" y="2161549"/>
            <a:ext cx="7889919" cy="614186"/>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9" name="TextBox 8">
            <a:extLst>
              <a:ext uri="{FF2B5EF4-FFF2-40B4-BE49-F238E27FC236}">
                <a16:creationId xmlns:a16="http://schemas.microsoft.com/office/drawing/2014/main" id="{09928FB9-2817-4DDE-A3B9-0D294B4217E1}"/>
              </a:ext>
            </a:extLst>
          </p:cNvPr>
          <p:cNvSpPr txBox="1"/>
          <p:nvPr/>
        </p:nvSpPr>
        <p:spPr>
          <a:xfrm>
            <a:off x="9409034" y="2181744"/>
            <a:ext cx="2436564" cy="276999"/>
          </a:xfrm>
          <a:prstGeom prst="rect">
            <a:avLst/>
          </a:prstGeom>
          <a:noFill/>
        </p:spPr>
        <p:txBody>
          <a:bodyPr wrap="none" lIns="0" tIns="0" rIns="0" bIns="0" rtlCol="0">
            <a:spAutoFit/>
          </a:bodyPr>
          <a:lstStyle/>
          <a:p>
            <a:r>
              <a:rPr lang="en-US" dirty="0">
                <a:solidFill>
                  <a:schemeClr val="accent2"/>
                </a:solidFill>
              </a:rPr>
              <a:t>Updates related to ERC</a:t>
            </a:r>
          </a:p>
        </p:txBody>
      </p:sp>
      <p:sp>
        <p:nvSpPr>
          <p:cNvPr id="10" name="Speech Bubble: Rectangle with Corners Rounded 9">
            <a:extLst>
              <a:ext uri="{FF2B5EF4-FFF2-40B4-BE49-F238E27FC236}">
                <a16:creationId xmlns:a16="http://schemas.microsoft.com/office/drawing/2014/main" id="{72843277-EE64-41FB-9EBE-087A73349FB2}"/>
              </a:ext>
            </a:extLst>
          </p:cNvPr>
          <p:cNvSpPr/>
          <p:nvPr/>
        </p:nvSpPr>
        <p:spPr>
          <a:xfrm>
            <a:off x="735162" y="1330025"/>
            <a:ext cx="6136155" cy="606708"/>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1" name="TextBox 10">
            <a:extLst>
              <a:ext uri="{FF2B5EF4-FFF2-40B4-BE49-F238E27FC236}">
                <a16:creationId xmlns:a16="http://schemas.microsoft.com/office/drawing/2014/main" id="{C5E25710-ADF7-4FE4-97E3-6003BC092273}"/>
              </a:ext>
            </a:extLst>
          </p:cNvPr>
          <p:cNvSpPr txBox="1"/>
          <p:nvPr/>
        </p:nvSpPr>
        <p:spPr>
          <a:xfrm>
            <a:off x="7491332" y="1414492"/>
            <a:ext cx="3835405" cy="553998"/>
          </a:xfrm>
          <a:prstGeom prst="rect">
            <a:avLst/>
          </a:prstGeom>
          <a:noFill/>
        </p:spPr>
        <p:txBody>
          <a:bodyPr wrap="square" lIns="0" tIns="0" rIns="0" bIns="0" rtlCol="0">
            <a:spAutoFit/>
          </a:bodyPr>
          <a:lstStyle/>
          <a:p>
            <a:r>
              <a:rPr lang="en-US" dirty="0">
                <a:solidFill>
                  <a:schemeClr val="accent2"/>
                </a:solidFill>
              </a:rPr>
              <a:t>Updates related to Spice Parameters</a:t>
            </a:r>
          </a:p>
          <a:p>
            <a:pPr algn="l"/>
            <a:endParaRPr lang="en-US" dirty="0">
              <a:solidFill>
                <a:schemeClr val="accent2"/>
              </a:solidFill>
            </a:endParaRPr>
          </a:p>
        </p:txBody>
      </p:sp>
      <p:sp>
        <p:nvSpPr>
          <p:cNvPr id="12" name="Speech Bubble: Rectangle with Corners Rounded 11">
            <a:extLst>
              <a:ext uri="{FF2B5EF4-FFF2-40B4-BE49-F238E27FC236}">
                <a16:creationId xmlns:a16="http://schemas.microsoft.com/office/drawing/2014/main" id="{03C79F5A-13C9-412F-D22E-2C85DA9558CE}"/>
              </a:ext>
            </a:extLst>
          </p:cNvPr>
          <p:cNvSpPr/>
          <p:nvPr/>
        </p:nvSpPr>
        <p:spPr>
          <a:xfrm>
            <a:off x="700627" y="4582861"/>
            <a:ext cx="5283182" cy="300035"/>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3" name="TextBox 12">
            <a:extLst>
              <a:ext uri="{FF2B5EF4-FFF2-40B4-BE49-F238E27FC236}">
                <a16:creationId xmlns:a16="http://schemas.microsoft.com/office/drawing/2014/main" id="{BCF66EDE-0170-1F3B-FFAA-8D29D7DB593A}"/>
              </a:ext>
            </a:extLst>
          </p:cNvPr>
          <p:cNvSpPr txBox="1"/>
          <p:nvPr/>
        </p:nvSpPr>
        <p:spPr>
          <a:xfrm>
            <a:off x="6340503" y="4387303"/>
            <a:ext cx="3975447" cy="553998"/>
          </a:xfrm>
          <a:prstGeom prst="rect">
            <a:avLst/>
          </a:prstGeom>
          <a:noFill/>
        </p:spPr>
        <p:txBody>
          <a:bodyPr wrap="none" lIns="0" tIns="0" rIns="0" bIns="0" rtlCol="0">
            <a:spAutoFit/>
          </a:bodyPr>
          <a:lstStyle/>
          <a:p>
            <a:r>
              <a:rPr lang="en-US" dirty="0">
                <a:solidFill>
                  <a:schemeClr val="accent2"/>
                </a:solidFill>
              </a:rPr>
              <a:t>Updates related to Statements Options</a:t>
            </a:r>
          </a:p>
          <a:p>
            <a:pPr algn="l"/>
            <a:endParaRPr lang="en-US" dirty="0">
              <a:solidFill>
                <a:schemeClr val="accent2"/>
              </a:solidFill>
            </a:endParaRPr>
          </a:p>
        </p:txBody>
      </p:sp>
      <p:sp>
        <p:nvSpPr>
          <p:cNvPr id="14" name="Speech Bubble: Rectangle with Corners Rounded 13">
            <a:extLst>
              <a:ext uri="{FF2B5EF4-FFF2-40B4-BE49-F238E27FC236}">
                <a16:creationId xmlns:a16="http://schemas.microsoft.com/office/drawing/2014/main" id="{AE52B0B9-8FEC-0E61-FF74-E9FC3877F99C}"/>
              </a:ext>
            </a:extLst>
          </p:cNvPr>
          <p:cNvSpPr/>
          <p:nvPr/>
        </p:nvSpPr>
        <p:spPr>
          <a:xfrm>
            <a:off x="726544" y="3031432"/>
            <a:ext cx="5257265" cy="286747"/>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5" name="TextBox 14">
            <a:extLst>
              <a:ext uri="{FF2B5EF4-FFF2-40B4-BE49-F238E27FC236}">
                <a16:creationId xmlns:a16="http://schemas.microsoft.com/office/drawing/2014/main" id="{3F4EA6D6-6DB2-857D-4F31-B9148FACD093}"/>
              </a:ext>
            </a:extLst>
          </p:cNvPr>
          <p:cNvSpPr txBox="1"/>
          <p:nvPr/>
        </p:nvSpPr>
        <p:spPr>
          <a:xfrm>
            <a:off x="6474070" y="2965635"/>
            <a:ext cx="2650277" cy="276999"/>
          </a:xfrm>
          <a:prstGeom prst="rect">
            <a:avLst/>
          </a:prstGeom>
          <a:noFill/>
        </p:spPr>
        <p:txBody>
          <a:bodyPr wrap="none" lIns="0" tIns="0" rIns="0" bIns="0" rtlCol="0">
            <a:spAutoFit/>
          </a:bodyPr>
          <a:lstStyle/>
          <a:p>
            <a:r>
              <a:rPr lang="en-US" dirty="0">
                <a:solidFill>
                  <a:schemeClr val="accent2"/>
                </a:solidFill>
              </a:rPr>
              <a:t>Updates related to V2LVS</a:t>
            </a:r>
          </a:p>
        </p:txBody>
      </p:sp>
      <p:sp>
        <p:nvSpPr>
          <p:cNvPr id="16" name="Slide Number Placeholder 15">
            <a:extLst>
              <a:ext uri="{FF2B5EF4-FFF2-40B4-BE49-F238E27FC236}">
                <a16:creationId xmlns:a16="http://schemas.microsoft.com/office/drawing/2014/main" id="{1E62FDAA-3510-3E3D-A311-2EF2D037025F}"/>
              </a:ext>
            </a:extLst>
          </p:cNvPr>
          <p:cNvSpPr>
            <a:spLocks noGrp="1"/>
          </p:cNvSpPr>
          <p:nvPr>
            <p:ph type="sldNum" sz="quarter" idx="11"/>
          </p:nvPr>
        </p:nvSpPr>
        <p:spPr/>
        <p:txBody>
          <a:bodyPr/>
          <a:lstStyle/>
          <a:p>
            <a:r>
              <a:rPr lang="en-US"/>
              <a:t>Page </a:t>
            </a:r>
            <a:fld id="{15EBE321-CBB1-4E91-BD14-37C8D44326FB}" type="slidenum">
              <a:rPr lang="en-US" smtClean="0"/>
              <a:pPr/>
              <a:t>18</a:t>
            </a:fld>
            <a:endParaRPr lang="en-US" dirty="0"/>
          </a:p>
        </p:txBody>
      </p:sp>
    </p:spTree>
    <p:extLst>
      <p:ext uri="{BB962C8B-B14F-4D97-AF65-F5344CB8AC3E}">
        <p14:creationId xmlns:p14="http://schemas.microsoft.com/office/powerpoint/2010/main" val="39256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LVS Spice Ignore Parameter Statement</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By default, parameterized calls to subcircuits in a source SPICE netlist cause the called subcircuits to be flattened, regardless of whether the parameters are actually needed. This can lead to performance degradation in LVS comparison, for example.</a:t>
            </a:r>
          </a:p>
          <a:p>
            <a:pPr lvl="1" algn="just"/>
            <a:endParaRPr lang="en-US" dirty="0"/>
          </a:p>
          <a:p>
            <a:pPr lvl="1" algn="just"/>
            <a:r>
              <a:rPr lang="en-US" dirty="0"/>
              <a:t>Starting in this release, the LVS Spice Ignore Parameter statement can be specified to ignore SPICE parameters in subcircuit calls, with the result being subcircuits that would have been flattened no longer are. This can improve runtimes.</a:t>
            </a:r>
          </a:p>
          <a:p>
            <a:pPr lvl="1" algn="just"/>
            <a:endParaRPr lang="en-US" dirty="0"/>
          </a:p>
          <a:p>
            <a:pPr lvl="1" algn="just"/>
            <a:r>
              <a:rPr lang="en-US" dirty="0"/>
              <a:t>Only the source netlist is affected.</a:t>
            </a:r>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B2D0E043-1CC8-89C7-943E-81BC5B0C3769}"/>
              </a:ext>
            </a:extLst>
          </p:cNvPr>
          <p:cNvSpPr>
            <a:spLocks noGrp="1"/>
          </p:cNvSpPr>
          <p:nvPr>
            <p:ph type="sldNum" sz="quarter" idx="11"/>
          </p:nvPr>
        </p:nvSpPr>
        <p:spPr/>
        <p:txBody>
          <a:bodyPr/>
          <a:lstStyle/>
          <a:p>
            <a:r>
              <a:rPr lang="en-US"/>
              <a:t>Page </a:t>
            </a:r>
            <a:fld id="{15EBE321-CBB1-4E91-BD14-37C8D44326FB}" type="slidenum">
              <a:rPr lang="en-US" smtClean="0"/>
              <a:pPr/>
              <a:t>19</a:t>
            </a:fld>
            <a:endParaRPr lang="en-US" dirty="0"/>
          </a:p>
        </p:txBody>
      </p:sp>
    </p:spTree>
    <p:extLst>
      <p:ext uri="{BB962C8B-B14F-4D97-AF65-F5344CB8AC3E}">
        <p14:creationId xmlns:p14="http://schemas.microsoft.com/office/powerpoint/2010/main" val="15654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11163" y="516382"/>
            <a:ext cx="11598492" cy="1004573"/>
          </a:xfrm>
        </p:spPr>
        <p:txBody>
          <a:bodyPr anchor="ctr"/>
          <a:lstStyle/>
          <a:p>
            <a:r>
              <a:rPr lang="en-US" sz="4000"/>
              <a:t>Calibre Products Included</a:t>
            </a:r>
            <a:endParaRPr lang="en-US" sz="4000" dirty="0"/>
          </a:p>
        </p:txBody>
      </p:sp>
      <p:sp>
        <p:nvSpPr>
          <p:cNvPr id="9" name="TextBox 8"/>
          <p:cNvSpPr txBox="1"/>
          <p:nvPr/>
        </p:nvSpPr>
        <p:spPr>
          <a:xfrm>
            <a:off x="1059161" y="1858777"/>
            <a:ext cx="5920760" cy="2739211"/>
          </a:xfrm>
          <a:prstGeom prst="rect">
            <a:avLst/>
          </a:prstGeom>
          <a:noFill/>
        </p:spPr>
        <p:txBody>
          <a:bodyPr wrap="square" lIns="0" tIns="0" rIns="0" bIns="0" rtlCol="0">
            <a:spAutoFit/>
          </a:bodyPr>
          <a:lstStyle/>
          <a:p>
            <a:pPr marL="342900" indent="-342900">
              <a:buClr>
                <a:schemeClr val="bg2"/>
              </a:buClr>
              <a:buFont typeface="Arial" panose="020B0604020202020204" pitchFamily="34" charset="0"/>
              <a:buChar char="•"/>
            </a:pPr>
            <a:endParaRPr lang="en-US" sz="20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endParaRP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Calibre </a:t>
            </a:r>
            <a:r>
              <a:rPr lang="en-US" sz="2000" dirty="0" err="1">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nmDRC</a:t>
            </a:r>
            <a:r>
              <a:rPr lang="en-US" sz="2000" dirty="0">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                                                </a:t>
            </a:r>
            <a:r>
              <a:rPr lang="en-US" sz="2000"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3</a:t>
            </a:r>
            <a:r>
              <a:rPr lang="en-US" sz="2000" dirty="0">
                <a:solidFill>
                  <a:srgbClr val="00BEDC"/>
                </a:solidFill>
                <a:latin typeface="Arial" panose="020B0604020202020204" pitchFamily="34" charset="0"/>
              </a:rPr>
              <a:t>                                      </a:t>
            </a:r>
            <a:endParaRPr lang="en-US" sz="2000" dirty="0">
              <a:solidFill>
                <a:srgbClr val="00BEDC"/>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endParaRP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Calibre® Recon and </a:t>
            </a:r>
            <a:r>
              <a:rPr lang="en-US" sz="2000" u="sng"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Auto-Waivers</a:t>
            </a:r>
            <a:r>
              <a:rPr lang="en-US" sz="2000" u="sng" dirty="0">
                <a:solidFill>
                  <a:srgbClr val="00BEDC"/>
                </a:solidFill>
                <a:latin typeface="Arial" panose="020B0604020202020204" pitchFamily="34" charset="0"/>
              </a:rPr>
              <a:t>	             9</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6" action="ppaction://hlinksldjump">
                  <a:extLst>
                    <a:ext uri="{A12FA001-AC4F-418D-AE19-62706E023703}">
                      <ahyp:hlinkClr xmlns:ahyp="http://schemas.microsoft.com/office/drawing/2018/hyperlinkcolor" val="tx"/>
                    </a:ext>
                  </a:extLst>
                </a:hlinkClick>
              </a:rPr>
              <a:t>Calibre® 3DSTACK                                        </a:t>
            </a:r>
            <a:r>
              <a:rPr lang="en-US" sz="2000" dirty="0">
                <a:solidFill>
                  <a:srgbClr val="00BEDC"/>
                </a:solidFill>
                <a:latin typeface="Arial" panose="020B0604020202020204" pitchFamily="34" charset="0"/>
              </a:rPr>
              <a:t>14</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Calibre </a:t>
            </a:r>
            <a:r>
              <a:rPr lang="en-US" sz="2000" dirty="0" err="1">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nmLVS</a:t>
            </a:r>
            <a:r>
              <a:rPr lang="en-US" sz="2000" dirty="0">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r>
              <a:rPr lang="en-US" sz="2000" dirty="0">
                <a:solidFill>
                  <a:srgbClr val="00BEDC"/>
                </a:solidFill>
                <a:latin typeface="Arial" panose="020B0604020202020204" pitchFamily="34" charset="0"/>
              </a:rPr>
              <a:t>17</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Calibre PERC		                        </a:t>
            </a:r>
            <a:r>
              <a:rPr lang="en-US" sz="2000" dirty="0">
                <a:solidFill>
                  <a:srgbClr val="00BEDC"/>
                </a:solidFill>
                <a:latin typeface="Arial" panose="020B0604020202020204" pitchFamily="34" charset="0"/>
              </a:rPr>
              <a:t> 34</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8" action="ppaction://hlinksldjump"/>
              </a:rPr>
              <a:t>Calibre </a:t>
            </a:r>
            <a:r>
              <a:rPr lang="en-US" sz="2000" dirty="0" err="1">
                <a:solidFill>
                  <a:srgbClr val="00BEDC"/>
                </a:solidFill>
                <a:latin typeface="Arial" panose="020B0604020202020204" pitchFamily="34" charset="0"/>
                <a:hlinkClick r:id="rId8" action="ppaction://hlinksldjump"/>
              </a:rPr>
              <a:t>xRC</a:t>
            </a:r>
            <a:r>
              <a:rPr lang="en-US" sz="2000" dirty="0">
                <a:solidFill>
                  <a:srgbClr val="00BEDC"/>
                </a:solidFill>
                <a:latin typeface="Arial" panose="020B0604020202020204" pitchFamily="34" charset="0"/>
                <a:hlinkClick r:id="rId8" action="ppaction://hlinksldjump"/>
              </a:rPr>
              <a:t>/</a:t>
            </a:r>
            <a:r>
              <a:rPr lang="en-US" sz="2000" dirty="0" err="1">
                <a:solidFill>
                  <a:srgbClr val="00BEDC"/>
                </a:solidFill>
                <a:latin typeface="Arial" panose="020B0604020202020204" pitchFamily="34" charset="0"/>
                <a:hlinkClick r:id="rId8" action="ppaction://hlinksldjump"/>
              </a:rPr>
              <a:t>xACT</a:t>
            </a:r>
            <a:r>
              <a:rPr lang="en-US" sz="2000" dirty="0">
                <a:solidFill>
                  <a:srgbClr val="00BEDC"/>
                </a:solidFill>
                <a:latin typeface="Arial" panose="020B0604020202020204" pitchFamily="34" charset="0"/>
                <a:hlinkClick r:id="rId8" action="ppaction://hlinksldjump"/>
              </a:rPr>
              <a:t>/</a:t>
            </a:r>
            <a:r>
              <a:rPr lang="en-US" sz="2000" u="sng" dirty="0">
                <a:solidFill>
                  <a:srgbClr val="00BEDC"/>
                </a:solidFill>
                <a:latin typeface="Arial" panose="020B0604020202020204" pitchFamily="34" charset="0"/>
                <a:hlinkClick r:id="rId8" action="ppaction://hlinksldjump"/>
              </a:rPr>
              <a:t>xACT3D                            39</a:t>
            </a:r>
            <a:endParaRPr lang="en-US" sz="2000" u="sng" dirty="0">
              <a:solidFill>
                <a:srgbClr val="00BEDC"/>
              </a:solidFill>
              <a:latin typeface="Arial" panose="020B0604020202020204" pitchFamily="34" charset="0"/>
            </a:endParaRPr>
          </a:p>
          <a:p>
            <a:pPr marL="342900" indent="-342900">
              <a:buClr>
                <a:schemeClr val="bg2"/>
              </a:buClr>
              <a:buFont typeface="Arial" panose="020B0604020202020204" pitchFamily="34" charset="0"/>
              <a:buChar char="•"/>
            </a:pPr>
            <a:r>
              <a:rPr lang="en-US" sz="2000" u="sng" dirty="0">
                <a:solidFill>
                  <a:srgbClr val="00BEDC"/>
                </a:solidFill>
                <a:latin typeface="Arial" panose="020B0604020202020204" pitchFamily="34" charset="0"/>
                <a:hlinkClick r:id="rId9" action="ppaction://hlinksldjump"/>
              </a:rPr>
              <a:t>Calibre Interfaces (RVE/CI)	                        47</a:t>
            </a:r>
            <a:endParaRPr lang="en-US" sz="2000" u="sng" dirty="0">
              <a:solidFill>
                <a:srgbClr val="00BEDC"/>
              </a:solidFill>
              <a:latin typeface="Arial" panose="020B0604020202020204" pitchFamily="34" charset="0"/>
            </a:endParaRPr>
          </a:p>
          <a:p>
            <a:pPr marL="285750" indent="-285750" algn="l">
              <a:buClr>
                <a:schemeClr val="bg2"/>
              </a:buClr>
              <a:buFont typeface="Arial" panose="020B0604020202020204" pitchFamily="34" charset="0"/>
              <a:buChar char="•"/>
            </a:pPr>
            <a:endParaRPr lang="en-US" dirty="0" err="1">
              <a:solidFill>
                <a:schemeClr val="bg1"/>
              </a:solidFill>
              <a:latin typeface="Arial" panose="020B0604020202020204" pitchFamily="34" charset="0"/>
            </a:endParaRPr>
          </a:p>
        </p:txBody>
      </p:sp>
      <p:sp>
        <p:nvSpPr>
          <p:cNvPr id="3" name="Footer Placeholder 2">
            <a:extLst>
              <a:ext uri="{FF2B5EF4-FFF2-40B4-BE49-F238E27FC236}">
                <a16:creationId xmlns:a16="http://schemas.microsoft.com/office/drawing/2014/main" id="{0DA2BEF1-6193-B1CC-077F-02A1F7A7AE15}"/>
              </a:ext>
            </a:extLst>
          </p:cNvPr>
          <p:cNvSpPr>
            <a:spLocks noGrp="1"/>
          </p:cNvSpPr>
          <p:nvPr>
            <p:ph type="ftr" sz="quarter" idx="10"/>
          </p:nvPr>
        </p:nvSpPr>
        <p:spPr/>
        <p:txBody>
          <a:bodyPr/>
          <a:lstStyle/>
          <a:p>
            <a:r>
              <a:rPr lang="en-US"/>
              <a:t>Restricted | © Siemens 2024-02-12 | Siemens Digital Industries Software | Where today meets tomorrow.</a:t>
            </a:r>
            <a:endParaRPr lang="en-US" dirty="0">
              <a:solidFill>
                <a:schemeClr val="bg1"/>
              </a:solidFill>
            </a:endParaRPr>
          </a:p>
        </p:txBody>
      </p:sp>
      <p:sp>
        <p:nvSpPr>
          <p:cNvPr id="4" name="Slide Number Placeholder 3">
            <a:extLst>
              <a:ext uri="{FF2B5EF4-FFF2-40B4-BE49-F238E27FC236}">
                <a16:creationId xmlns:a16="http://schemas.microsoft.com/office/drawing/2014/main" id="{43A3C1B3-CF27-E02F-A9BC-E6F6722ED770}"/>
              </a:ext>
            </a:extLst>
          </p:cNvPr>
          <p:cNvSpPr>
            <a:spLocks noGrp="1"/>
          </p:cNvSpPr>
          <p:nvPr>
            <p:ph type="sldNum" sz="quarter" idx="11"/>
          </p:nvPr>
        </p:nvSpPr>
        <p:spPr/>
        <p:txBody>
          <a:bodyPr/>
          <a:lstStyle/>
          <a:p>
            <a:r>
              <a:rPr lang="en-US"/>
              <a:t>Page </a:t>
            </a:r>
            <a:fld id="{15EBE321-CBB1-4E91-BD14-37C8D44326FB}" type="slidenum">
              <a:rPr lang="en-US" smtClean="0"/>
              <a:pPr/>
              <a:t>2</a:t>
            </a:fld>
            <a:endParaRPr lang="en-US" dirty="0"/>
          </a:p>
        </p:txBody>
      </p:sp>
    </p:spTree>
    <p:extLst>
      <p:ext uri="{BB962C8B-B14F-4D97-AF65-F5344CB8AC3E}">
        <p14:creationId xmlns:p14="http://schemas.microsoft.com/office/powerpoint/2010/main" val="318402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Characters Now Allowed in SPICE Parameter Names</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Starting in this release, periods (.) are allowed in SPICE parameter names. For example, this is now allowed:</a:t>
            </a:r>
          </a:p>
          <a:p>
            <a:pPr lvl="1" algn="just"/>
            <a:endParaRPr lang="en-US" dirty="0"/>
          </a:p>
          <a:p>
            <a:pPr lvl="4" algn="just"/>
            <a:endParaRPr lang="en-US" dirty="0"/>
          </a:p>
          <a:p>
            <a:pPr lvl="1" algn="just"/>
            <a:endParaRPr lang="en-US" dirty="0"/>
          </a:p>
          <a:p>
            <a:pPr lvl="1" algn="just"/>
            <a:endParaRPr lang="en-US" dirty="0"/>
          </a:p>
          <a:p>
            <a:pPr lvl="1" algn="just"/>
            <a:r>
              <a:rPr lang="en-US" dirty="0"/>
              <a:t>Formerly, periods in parameter names caused a syntax error in the SPICE parser.</a:t>
            </a:r>
          </a:p>
          <a:p>
            <a:pPr lvl="1" algn="just"/>
            <a:endParaRPr lang="en-US" dirty="0"/>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8" name="Rectangle 2">
            <a:extLst>
              <a:ext uri="{FF2B5EF4-FFF2-40B4-BE49-F238E27FC236}">
                <a16:creationId xmlns:a16="http://schemas.microsoft.com/office/drawing/2014/main" id="{96729148-6983-3AAB-3926-2BF86C58FFF7}"/>
              </a:ext>
            </a:extLst>
          </p:cNvPr>
          <p:cNvSpPr>
            <a:spLocks noChangeArrowheads="1"/>
          </p:cNvSpPr>
          <p:nvPr/>
        </p:nvSpPr>
        <p:spPr bwMode="auto">
          <a:xfrm>
            <a:off x="1448034" y="1417860"/>
            <a:ext cx="8815526" cy="812942"/>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.PARAM MY_PARAM.1 = 10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M0 1 2 3 4 P AREA=0.5 W=1 L=0.2 PS=MY_PARAM.1</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0FDB2FF8-4EC5-F839-0ABB-39A6C44CC22F}"/>
              </a:ext>
            </a:extLst>
          </p:cNvPr>
          <p:cNvSpPr>
            <a:spLocks noGrp="1"/>
          </p:cNvSpPr>
          <p:nvPr>
            <p:ph type="sldNum" sz="quarter" idx="11"/>
          </p:nvPr>
        </p:nvSpPr>
        <p:spPr/>
        <p:txBody>
          <a:bodyPr/>
          <a:lstStyle/>
          <a:p>
            <a:r>
              <a:rPr lang="en-US"/>
              <a:t>Page </a:t>
            </a:r>
            <a:fld id="{15EBE321-CBB1-4E91-BD14-37C8D44326FB}" type="slidenum">
              <a:rPr lang="en-US" smtClean="0"/>
              <a:pPr/>
              <a:t>20</a:t>
            </a:fld>
            <a:endParaRPr lang="en-US" dirty="0"/>
          </a:p>
        </p:txBody>
      </p:sp>
    </p:spTree>
    <p:extLst>
      <p:ext uri="{BB962C8B-B14F-4D97-AF65-F5344CB8AC3E}">
        <p14:creationId xmlns:p14="http://schemas.microsoft.com/office/powerpoint/2010/main" val="85251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ERC Select Check SVDB Keyword Set</a:t>
            </a:r>
          </a:p>
        </p:txBody>
      </p:sp>
      <p:sp>
        <p:nvSpPr>
          <p:cNvPr id="3" name="Content Placeholder 2"/>
          <p:cNvSpPr>
            <a:spLocks noGrp="1"/>
          </p:cNvSpPr>
          <p:nvPr>
            <p:ph idx="1"/>
          </p:nvPr>
        </p:nvSpPr>
        <p:spPr>
          <a:xfrm>
            <a:off x="411162" y="1414800"/>
            <a:ext cx="11419394" cy="4752000"/>
          </a:xfrm>
        </p:spPr>
        <p:txBody>
          <a:bodyPr/>
          <a:lstStyle/>
          <a:p>
            <a:pPr lvl="1" algn="just"/>
            <a:r>
              <a:rPr lang="en-US" dirty="0"/>
              <a:t>The ERC Select Check statement now supports an SVDB [ONLY] keyword set. The SVDB keyword causes ERC results from rule checks specified in the statement to be stored in the Mask SVDB Directory persistent hierarchical database (PHDB). </a:t>
            </a:r>
          </a:p>
          <a:p>
            <a:pPr lvl="1" algn="just"/>
            <a:endParaRPr lang="en-US" dirty="0"/>
          </a:p>
          <a:p>
            <a:pPr lvl="1" algn="just"/>
            <a:r>
              <a:rPr lang="en-US" dirty="0"/>
              <a:t>This facilitates access to results layers in a later Query Server run, for example. </a:t>
            </a:r>
          </a:p>
          <a:p>
            <a:pPr lvl="1" algn="just"/>
            <a:endParaRPr lang="en-US" dirty="0"/>
          </a:p>
          <a:p>
            <a:pPr lvl="1" algn="just"/>
            <a:r>
              <a:rPr lang="en-US" dirty="0"/>
              <a:t>The ONLY keyword causes rule check results to be written only to the PHDB but not to the usual ERC Results Database. </a:t>
            </a:r>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933B790E-2E34-9752-17BA-CAED37533401}"/>
              </a:ext>
            </a:extLst>
          </p:cNvPr>
          <p:cNvSpPr>
            <a:spLocks noGrp="1"/>
          </p:cNvSpPr>
          <p:nvPr>
            <p:ph type="sldNum" sz="quarter" idx="11"/>
          </p:nvPr>
        </p:nvSpPr>
        <p:spPr/>
        <p:txBody>
          <a:bodyPr/>
          <a:lstStyle/>
          <a:p>
            <a:r>
              <a:rPr lang="en-US"/>
              <a:t>Page </a:t>
            </a:r>
            <a:fld id="{15EBE321-CBB1-4E91-BD14-37C8D44326FB}" type="slidenum">
              <a:rPr lang="en-US" smtClean="0"/>
              <a:pPr/>
              <a:t>21</a:t>
            </a:fld>
            <a:endParaRPr lang="en-US" dirty="0"/>
          </a:p>
        </p:txBody>
      </p:sp>
    </p:spTree>
    <p:extLst>
      <p:ext uri="{BB962C8B-B14F-4D97-AF65-F5344CB8AC3E}">
        <p14:creationId xmlns:p14="http://schemas.microsoft.com/office/powerpoint/2010/main" val="30830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erc</a:t>
            </a:r>
            <a:r>
              <a:rPr lang="en-US" dirty="0"/>
              <a:t>::</a:t>
            </a:r>
            <a:r>
              <a:rPr lang="en-US" dirty="0" err="1"/>
              <a:t>setup_device_parameters</a:t>
            </a:r>
            <a:r>
              <a:rPr lang="en-US" dirty="0"/>
              <a:t> Supports LVS Short Equivalent Nodes Reduction</a:t>
            </a:r>
          </a:p>
        </p:txBody>
      </p:sp>
      <p:sp>
        <p:nvSpPr>
          <p:cNvPr id="3" name="Content Placeholder 2"/>
          <p:cNvSpPr>
            <a:spLocks noGrp="1"/>
          </p:cNvSpPr>
          <p:nvPr>
            <p:ph idx="1"/>
          </p:nvPr>
        </p:nvSpPr>
        <p:spPr>
          <a:xfrm>
            <a:off x="411162" y="1349406"/>
            <a:ext cx="11419394" cy="4817394"/>
          </a:xfrm>
        </p:spPr>
        <p:txBody>
          <a:bodyPr/>
          <a:lstStyle/>
          <a:p>
            <a:pPr lvl="1" algn="just"/>
            <a:r>
              <a:rPr lang="en-US" dirty="0"/>
              <a:t>The </a:t>
            </a:r>
            <a:r>
              <a:rPr lang="en-US" dirty="0" err="1"/>
              <a:t>erc</a:t>
            </a:r>
            <a:r>
              <a:rPr lang="en-US" dirty="0"/>
              <a:t>::</a:t>
            </a:r>
            <a:r>
              <a:rPr lang="en-US" dirty="0" err="1"/>
              <a:t>setup_device_parameters</a:t>
            </a:r>
            <a:r>
              <a:rPr lang="en-US" dirty="0"/>
              <a:t> command has a new -</a:t>
            </a:r>
            <a:r>
              <a:rPr lang="en-US" dirty="0" err="1"/>
              <a:t>senpr</a:t>
            </a:r>
            <a:r>
              <a:rPr lang="en-US" dirty="0"/>
              <a:t> option, which causes the command to perform shorting of equivalent nodes in split-gate structures in the same way as LVS Short Equivalent Nodes PARALLEL. </a:t>
            </a:r>
          </a:p>
          <a:p>
            <a:pPr lvl="1" algn="just"/>
            <a:endParaRPr lang="en-US" dirty="0"/>
          </a:p>
          <a:p>
            <a:pPr lvl="1" algn="just"/>
            <a:r>
              <a:rPr lang="en-US" dirty="0"/>
              <a:t>Using the new option affects the parameters calculated by the command for parallel devices due to the transformation of the netlist graph.</a:t>
            </a:r>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CA25AA4D-065D-3CD5-2515-C7AC84881763}"/>
              </a:ext>
            </a:extLst>
          </p:cNvPr>
          <p:cNvSpPr>
            <a:spLocks noGrp="1"/>
          </p:cNvSpPr>
          <p:nvPr>
            <p:ph type="sldNum" sz="quarter" idx="11"/>
          </p:nvPr>
        </p:nvSpPr>
        <p:spPr/>
        <p:txBody>
          <a:bodyPr/>
          <a:lstStyle/>
          <a:p>
            <a:r>
              <a:rPr lang="en-US"/>
              <a:t>Page </a:t>
            </a:r>
            <a:fld id="{15EBE321-CBB1-4E91-BD14-37C8D44326FB}" type="slidenum">
              <a:rPr lang="en-US" smtClean="0"/>
              <a:pPr/>
              <a:t>22</a:t>
            </a:fld>
            <a:endParaRPr lang="en-US" dirty="0"/>
          </a:p>
        </p:txBody>
      </p:sp>
    </p:spTree>
    <p:extLst>
      <p:ext uri="{BB962C8B-B14F-4D97-AF65-F5344CB8AC3E}">
        <p14:creationId xmlns:p14="http://schemas.microsoft.com/office/powerpoint/2010/main" val="7439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to v2lvs::</a:t>
            </a:r>
            <a:r>
              <a:rPr lang="en-US" dirty="0" err="1"/>
              <a:t>set_includes</a:t>
            </a:r>
            <a:r>
              <a:rPr lang="en-US" dirty="0"/>
              <a:t> Output Behavior</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Previously, v2lvs::</a:t>
            </a:r>
            <a:r>
              <a:rPr lang="en-US" dirty="0" err="1"/>
              <a:t>set_includes</a:t>
            </a:r>
            <a:r>
              <a:rPr lang="en-US" dirty="0"/>
              <a:t> would output .INCLUDE statements in the dictionary sort order of the filenames of the SPICE library files specified in the v2lvs::</a:t>
            </a:r>
            <a:r>
              <a:rPr lang="en-US" dirty="0" err="1"/>
              <a:t>set_includes</a:t>
            </a:r>
            <a:r>
              <a:rPr lang="en-US" dirty="0"/>
              <a:t> commands that were processed for the output.</a:t>
            </a:r>
          </a:p>
          <a:p>
            <a:pPr lvl="1" algn="just"/>
            <a:endParaRPr lang="en-US" dirty="0"/>
          </a:p>
          <a:p>
            <a:pPr lvl="1" algn="just"/>
            <a:r>
              <a:rPr lang="en-US" dirty="0"/>
              <a:t>Now, the .INCLUDE statements are output in the order specified in the v2lvs::</a:t>
            </a:r>
            <a:r>
              <a:rPr lang="en-US" dirty="0" err="1"/>
              <a:t>set_includes</a:t>
            </a:r>
            <a:r>
              <a:rPr lang="en-US" dirty="0"/>
              <a:t> statements without performing any other sorting. </a:t>
            </a:r>
          </a:p>
          <a:p>
            <a:pPr lvl="1" algn="just"/>
            <a:endParaRPr lang="en-US" dirty="0"/>
          </a:p>
          <a:p>
            <a:pPr lvl="1" algn="just"/>
            <a:r>
              <a:rPr lang="en-US" dirty="0"/>
              <a:t>This gives the user better control over order dependencies in the SPICE outputs.</a:t>
            </a:r>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B7C3CC48-3E12-1931-1E7F-13F557AC7A06}"/>
              </a:ext>
            </a:extLst>
          </p:cNvPr>
          <p:cNvSpPr>
            <a:spLocks noGrp="1"/>
          </p:cNvSpPr>
          <p:nvPr>
            <p:ph type="sldNum" sz="quarter" idx="11"/>
          </p:nvPr>
        </p:nvSpPr>
        <p:spPr/>
        <p:txBody>
          <a:bodyPr/>
          <a:lstStyle/>
          <a:p>
            <a:r>
              <a:rPr lang="en-US"/>
              <a:t>Page </a:t>
            </a:r>
            <a:fld id="{15EBE321-CBB1-4E91-BD14-37C8D44326FB}" type="slidenum">
              <a:rPr lang="en-US" smtClean="0"/>
              <a:pPr/>
              <a:t>23</a:t>
            </a:fld>
            <a:endParaRPr lang="en-US" dirty="0"/>
          </a:p>
        </p:txBody>
      </p:sp>
    </p:spTree>
    <p:extLst>
      <p:ext uri="{BB962C8B-B14F-4D97-AF65-F5344CB8AC3E}">
        <p14:creationId xmlns:p14="http://schemas.microsoft.com/office/powerpoint/2010/main" val="116755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70253"/>
            <a:ext cx="9863997" cy="576000"/>
          </a:xfrm>
        </p:spPr>
        <p:txBody>
          <a:bodyPr/>
          <a:lstStyle/>
          <a:p>
            <a:r>
              <a:rPr lang="en-US" dirty="0"/>
              <a:t>LVS Hcell Report Enhancements</a:t>
            </a:r>
          </a:p>
        </p:txBody>
      </p:sp>
      <p:sp>
        <p:nvSpPr>
          <p:cNvPr id="3" name="Content Placeholder 2"/>
          <p:cNvSpPr>
            <a:spLocks noGrp="1"/>
          </p:cNvSpPr>
          <p:nvPr>
            <p:ph idx="1"/>
          </p:nvPr>
        </p:nvSpPr>
        <p:spPr>
          <a:xfrm>
            <a:off x="410400" y="846253"/>
            <a:ext cx="11419394" cy="5634757"/>
          </a:xfrm>
        </p:spPr>
        <p:txBody>
          <a:bodyPr/>
          <a:lstStyle/>
          <a:p>
            <a:pPr lvl="1" algn="just"/>
            <a:r>
              <a:rPr lang="en-US" sz="1400" dirty="0"/>
              <a:t>The LVS Hcell Report has been enhanced to identify more cells that are rejected as hcells during circuit extraction and that can have an impact on LVS comparison.</a:t>
            </a:r>
          </a:p>
          <a:p>
            <a:pPr lvl="1" algn="just"/>
            <a:endParaRPr lang="en-US" sz="1400" dirty="0"/>
          </a:p>
          <a:p>
            <a:pPr lvl="1" algn="just"/>
            <a:r>
              <a:rPr lang="en-US" sz="1400" dirty="0"/>
              <a:t>Recall that cells designated as hcells for LVS comparison purposes are generally preserved during circuit extraction by avoiding modifications such as cell flattening and transformation due to ICV_ cell generation. However, some cells that might be declared as hcells are not good candidates for this purpose because they can cause performance degradation during extraction. These cells are listed in the LVS Hcell Report as rejected, in addition to the reasons why they are rejected.</a:t>
            </a:r>
          </a:p>
          <a:p>
            <a:pPr lvl="1" algn="just"/>
            <a:endParaRPr lang="en-US" sz="1400" dirty="0"/>
          </a:p>
          <a:p>
            <a:pPr lvl="1" algn="just"/>
            <a:r>
              <a:rPr lang="en-US" sz="1400" dirty="0"/>
              <a:t>There are two enhancements this release. The first is that the historical list of cells that could appear in the report subsection entitled CORRESPONDENCES REJECTED DUE TO AUTOEXPANSION could be incomplete. Now, additional cells can appear in this subsection that may have been missed previously.</a:t>
            </a:r>
          </a:p>
          <a:p>
            <a:pPr lvl="1" algn="just"/>
            <a:endParaRPr lang="en-US" sz="1400" dirty="0"/>
          </a:p>
          <a:p>
            <a:pPr lvl="1" algn="just"/>
            <a:r>
              <a:rPr lang="en-US" sz="1400" dirty="0"/>
              <a:t>The second enhancement is the addition of a new class of rejected hcells. These are cells that have no instances, so they are automatically expanded during circuit extraction. Such cells appear in a new report subsection entitled CORRESPONDENCES REJECTED DUE TO A LAYOUT CELL WITH NO INSTANCES. When the LVS Hcell Report BY HCELL keyword is used, the report also shows a reason code of EEC (expanded empty cell).</a:t>
            </a:r>
          </a:p>
          <a:p>
            <a:pPr lvl="1" algn="just"/>
            <a:endParaRPr lang="en-US" sz="1400" dirty="0"/>
          </a:p>
          <a:p>
            <a:pPr lvl="1" algn="just"/>
            <a:r>
              <a:rPr lang="en-US" sz="1400" dirty="0"/>
              <a:t>In order for these layout hcell rejections to apply during LVS comparison, a Mask SVDB Directory statement must appear in the rules.</a:t>
            </a:r>
            <a:endParaRPr lang="en-US" sz="800" dirty="0"/>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A84F17F7-192B-D52F-1127-67A49B730C08}"/>
              </a:ext>
            </a:extLst>
          </p:cNvPr>
          <p:cNvSpPr>
            <a:spLocks noGrp="1"/>
          </p:cNvSpPr>
          <p:nvPr>
            <p:ph type="sldNum" sz="quarter" idx="11"/>
          </p:nvPr>
        </p:nvSpPr>
        <p:spPr/>
        <p:txBody>
          <a:bodyPr/>
          <a:lstStyle/>
          <a:p>
            <a:r>
              <a:rPr lang="en-US"/>
              <a:t>Page </a:t>
            </a:r>
            <a:fld id="{15EBE321-CBB1-4E91-BD14-37C8D44326FB}" type="slidenum">
              <a:rPr lang="en-US" smtClean="0"/>
              <a:pPr/>
              <a:t>24</a:t>
            </a:fld>
            <a:endParaRPr lang="en-US" dirty="0"/>
          </a:p>
        </p:txBody>
      </p:sp>
    </p:spTree>
    <p:extLst>
      <p:ext uri="{BB962C8B-B14F-4D97-AF65-F5344CB8AC3E}">
        <p14:creationId xmlns:p14="http://schemas.microsoft.com/office/powerpoint/2010/main" val="33539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Layout Rename Text Transcript Section</a:t>
            </a:r>
          </a:p>
        </p:txBody>
      </p:sp>
      <p:sp>
        <p:nvSpPr>
          <p:cNvPr id="3" name="Content Placeholder 2"/>
          <p:cNvSpPr>
            <a:spLocks noGrp="1"/>
          </p:cNvSpPr>
          <p:nvPr>
            <p:ph idx="1"/>
          </p:nvPr>
        </p:nvSpPr>
        <p:spPr>
          <a:xfrm>
            <a:off x="410400" y="1306800"/>
            <a:ext cx="11419394" cy="4752000"/>
          </a:xfrm>
        </p:spPr>
        <p:txBody>
          <a:bodyPr/>
          <a:lstStyle/>
          <a:p>
            <a:pPr lvl="1" algn="just"/>
            <a:r>
              <a:rPr lang="en-US" dirty="0"/>
              <a:t>The Layout Rename Text statement now causes performance statistics and text mappings to be written to the run transcript. This occurs in any Calibre run that uses the statement. </a:t>
            </a:r>
          </a:p>
          <a:p>
            <a:pPr lvl="1" algn="just"/>
            <a:endParaRPr lang="en-US" dirty="0"/>
          </a:p>
          <a:p>
            <a:pPr lvl="1" algn="just"/>
            <a:r>
              <a:rPr lang="en-US" dirty="0"/>
              <a:t>The new section is entitled LAYOUT RENAME TEXT COMMAND INFO. Here is an example (formatted for page width)</a:t>
            </a:r>
          </a:p>
        </p:txBody>
      </p:sp>
      <p:sp>
        <p:nvSpPr>
          <p:cNvPr id="4" name="Footer Placeholder 3"/>
          <p:cNvSpPr>
            <a:spLocks noGrp="1"/>
          </p:cNvSpPr>
          <p:nvPr>
            <p:ph type="ftr" sz="quarter" idx="10"/>
          </p:nvPr>
        </p:nvSpPr>
        <p:spPr>
          <a:xfrm>
            <a:off x="1469560" y="9511200"/>
            <a:ext cx="9216000" cy="547200"/>
          </a:xfrm>
        </p:spPr>
        <p:txBody>
          <a:bodyPr/>
          <a:lstStyle/>
          <a:p>
            <a:pPr>
              <a:lnSpc>
                <a:spcPct val="100000"/>
              </a:lnSpc>
            </a:pPr>
            <a:r>
              <a:rPr lang="en-US"/>
              <a:t>Restricted | © Siemens 2024-02-12 | Siemens Digital Industries Software | Where today meets tomorrow.</a:t>
            </a:r>
            <a:endParaRPr lang="en-US" dirty="0"/>
          </a:p>
        </p:txBody>
      </p:sp>
      <p:sp>
        <p:nvSpPr>
          <p:cNvPr id="6" name="Rectangle 1">
            <a:extLst>
              <a:ext uri="{FF2B5EF4-FFF2-40B4-BE49-F238E27FC236}">
                <a16:creationId xmlns:a16="http://schemas.microsoft.com/office/drawing/2014/main" id="{0A4A3871-4B3C-30B9-4D17-4D87CC083E59}"/>
              </a:ext>
            </a:extLst>
          </p:cNvPr>
          <p:cNvSpPr>
            <a:spLocks noChangeArrowheads="1"/>
          </p:cNvSpPr>
          <p:nvPr/>
        </p:nvSpPr>
        <p:spPr bwMode="auto">
          <a:xfrm>
            <a:off x="845405" y="3461854"/>
            <a:ext cx="10857459" cy="1551606"/>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8700" rIns="9144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LAYOUT RENAME TEXT COMMAND INFO: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LAYOUT RENAME TEXT ORDER IS UNSPECIFIED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1 NON-HASHABLE MAPPINGS PRESENT INCLUDING: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Arial Unicode MS" panose="020B0604020202020204" pitchFamily="34" charset="-128"/>
              </a:rPr>
              <a:t>      </a:t>
            </a:r>
            <a:r>
              <a:rPr kumimoji="0" lang="en-US" altLang="en-US" sz="1600" b="0" i="0" u="none" strike="noStrike" cap="none" normalizeH="0" baseline="0" dirty="0">
                <a:ln>
                  <a:noFill/>
                </a:ln>
                <a:solidFill>
                  <a:srgbClr val="000000"/>
                </a:solidFill>
                <a:effectLst/>
                <a:latin typeface="Arial Unicode MS" panose="020B0604020202020204" pitchFamily="34" charset="-128"/>
              </a:rPr>
              <a:t> /PWR/VDD/ /GND/VSS/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LAYOUT RENAME DESIGN TEXT REGULAR EXPRESSION UPDATE COMPLETE. CPU TIME = 0 REAL TIME = 0</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4FCEF90F-94FE-80CA-3F0A-0C295F7B83F6}"/>
              </a:ext>
            </a:extLst>
          </p:cNvPr>
          <p:cNvSpPr>
            <a:spLocks noGrp="1"/>
          </p:cNvSpPr>
          <p:nvPr>
            <p:ph type="sldNum" sz="quarter" idx="11"/>
          </p:nvPr>
        </p:nvSpPr>
        <p:spPr/>
        <p:txBody>
          <a:bodyPr/>
          <a:lstStyle/>
          <a:p>
            <a:r>
              <a:rPr lang="en-US"/>
              <a:t>Page </a:t>
            </a:r>
            <a:fld id="{15EBE321-CBB1-4E91-BD14-37C8D44326FB}" type="slidenum">
              <a:rPr lang="en-US" smtClean="0"/>
              <a:pPr/>
              <a:t>25</a:t>
            </a:fld>
            <a:endParaRPr lang="en-US" dirty="0"/>
          </a:p>
        </p:txBody>
      </p:sp>
    </p:spTree>
    <p:extLst>
      <p:ext uri="{BB962C8B-B14F-4D97-AF65-F5344CB8AC3E}">
        <p14:creationId xmlns:p14="http://schemas.microsoft.com/office/powerpoint/2010/main" val="194060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0" y="369744"/>
            <a:ext cx="9863997" cy="576000"/>
          </a:xfrm>
        </p:spPr>
        <p:txBody>
          <a:bodyPr/>
          <a:lstStyle/>
          <a:p>
            <a:r>
              <a:rPr lang="en-US" dirty="0"/>
              <a:t>Variables Reported in the LVS Transcript</a:t>
            </a:r>
          </a:p>
        </p:txBody>
      </p:sp>
      <p:sp>
        <p:nvSpPr>
          <p:cNvPr id="3" name="Content Placeholder 2"/>
          <p:cNvSpPr>
            <a:spLocks noGrp="1"/>
          </p:cNvSpPr>
          <p:nvPr>
            <p:ph idx="1"/>
          </p:nvPr>
        </p:nvSpPr>
        <p:spPr>
          <a:xfrm>
            <a:off x="410400" y="1054800"/>
            <a:ext cx="11419394" cy="5256000"/>
          </a:xfrm>
        </p:spPr>
        <p:txBody>
          <a:bodyPr/>
          <a:lstStyle/>
          <a:p>
            <a:pPr lvl="1" algn="just"/>
            <a:r>
              <a:rPr lang="en-US" dirty="0"/>
              <a:t>The LVS transcript now reports variables specified in Variable and #[UN]DEFINE statements. </a:t>
            </a:r>
          </a:p>
          <a:p>
            <a:pPr lvl="1" algn="just"/>
            <a:endParaRPr lang="en-US" dirty="0"/>
          </a:p>
          <a:p>
            <a:pPr lvl="1" algn="just"/>
            <a:r>
              <a:rPr lang="en-US" dirty="0"/>
              <a:t>The following subheadings appear in the transcript whether or not such variables are specified:</a:t>
            </a:r>
          </a:p>
          <a:p>
            <a:pPr lvl="1" algn="just"/>
            <a:endParaRPr lang="en-US" dirty="0"/>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Rectangle 1">
            <a:extLst>
              <a:ext uri="{FF2B5EF4-FFF2-40B4-BE49-F238E27FC236}">
                <a16:creationId xmlns:a16="http://schemas.microsoft.com/office/drawing/2014/main" id="{496DF8B6-C830-6122-9BD2-05172C88AEE5}"/>
              </a:ext>
            </a:extLst>
          </p:cNvPr>
          <p:cNvSpPr>
            <a:spLocks noChangeArrowheads="1"/>
          </p:cNvSpPr>
          <p:nvPr/>
        </p:nvSpPr>
        <p:spPr bwMode="auto">
          <a:xfrm>
            <a:off x="735162" y="2200168"/>
            <a:ext cx="10015696" cy="566721"/>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 VARIABLES:</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E1BB4809-7A4D-7C1A-1541-3595D84F245A}"/>
              </a:ext>
            </a:extLst>
          </p:cNvPr>
          <p:cNvSpPr>
            <a:spLocks noChangeArrowheads="1"/>
          </p:cNvSpPr>
          <p:nvPr/>
        </p:nvSpPr>
        <p:spPr bwMode="auto">
          <a:xfrm>
            <a:off x="735162" y="3116079"/>
            <a:ext cx="10015696" cy="566721"/>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8700" rIns="9144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Unicode MS" panose="020B0604020202020204" pitchFamily="34" charset="-128"/>
              </a:rPr>
              <a:t>--- DEFINES:</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 name="Slide Number Placeholder 7">
            <a:extLst>
              <a:ext uri="{FF2B5EF4-FFF2-40B4-BE49-F238E27FC236}">
                <a16:creationId xmlns:a16="http://schemas.microsoft.com/office/drawing/2014/main" id="{5EE444A2-A875-6383-602D-72F7D3CB6E7C}"/>
              </a:ext>
            </a:extLst>
          </p:cNvPr>
          <p:cNvSpPr>
            <a:spLocks noGrp="1"/>
          </p:cNvSpPr>
          <p:nvPr>
            <p:ph type="sldNum" sz="quarter" idx="11"/>
          </p:nvPr>
        </p:nvSpPr>
        <p:spPr/>
        <p:txBody>
          <a:bodyPr/>
          <a:lstStyle/>
          <a:p>
            <a:r>
              <a:rPr lang="en-US"/>
              <a:t>Page </a:t>
            </a:r>
            <a:fld id="{15EBE321-CBB1-4E91-BD14-37C8D44326FB}" type="slidenum">
              <a:rPr lang="en-US" smtClean="0"/>
              <a:pPr/>
              <a:t>26</a:t>
            </a:fld>
            <a:endParaRPr lang="en-US" dirty="0"/>
          </a:p>
        </p:txBody>
      </p:sp>
    </p:spTree>
    <p:extLst>
      <p:ext uri="{BB962C8B-B14F-4D97-AF65-F5344CB8AC3E}">
        <p14:creationId xmlns:p14="http://schemas.microsoft.com/office/powerpoint/2010/main" val="3564328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LVS Short Equivalent Nodes Now Supports Cell Lists</a:t>
            </a:r>
          </a:p>
        </p:txBody>
      </p:sp>
      <p:sp>
        <p:nvSpPr>
          <p:cNvPr id="3" name="Content Placeholder 2"/>
          <p:cNvSpPr>
            <a:spLocks noGrp="1"/>
          </p:cNvSpPr>
          <p:nvPr>
            <p:ph idx="1"/>
          </p:nvPr>
        </p:nvSpPr>
        <p:spPr>
          <a:xfrm>
            <a:off x="411162" y="1414800"/>
            <a:ext cx="11419394" cy="4752000"/>
          </a:xfrm>
        </p:spPr>
        <p:txBody>
          <a:bodyPr/>
          <a:lstStyle/>
          <a:p>
            <a:pPr lvl="1" algn="just"/>
            <a:r>
              <a:rPr lang="en-US" dirty="0"/>
              <a:t>The LVS Short Equivalent Nodes statement now supports a CELL LIST keyword. </a:t>
            </a:r>
          </a:p>
          <a:p>
            <a:pPr lvl="1" algn="just"/>
            <a:endParaRPr lang="en-US" dirty="0"/>
          </a:p>
          <a:p>
            <a:pPr lvl="1" algn="just"/>
            <a:r>
              <a:rPr lang="en-US" dirty="0"/>
              <a:t>This keyword applies a statement only to cells defined in an LVS Cell List statement. </a:t>
            </a:r>
          </a:p>
          <a:p>
            <a:pPr lvl="1" algn="just"/>
            <a:endParaRPr lang="en-US" dirty="0"/>
          </a:p>
          <a:p>
            <a:pPr lvl="1" algn="just"/>
            <a:r>
              <a:rPr lang="en-US" dirty="0"/>
              <a:t>CELL LIST may not be used with the MATRIX keyword, and the CELL LIST argument set must be the final syntactical element in the statement. </a:t>
            </a:r>
          </a:p>
          <a:p>
            <a:pPr lvl="1" algn="just"/>
            <a:endParaRPr lang="en-US" dirty="0"/>
          </a:p>
          <a:p>
            <a:pPr lvl="1" algn="just"/>
            <a:r>
              <a:rPr lang="en-US" dirty="0"/>
              <a:t>The cell names in the list must be in the source netlist and declared as hcells. </a:t>
            </a:r>
          </a:p>
          <a:p>
            <a:pPr lvl="1" algn="just"/>
            <a:endParaRPr lang="en-US" dirty="0"/>
          </a:p>
          <a:p>
            <a:pPr lvl="1" algn="just"/>
            <a:r>
              <a:rPr lang="en-US" dirty="0"/>
              <a:t>Complete usage criteria are in the SVRF Manual.</a:t>
            </a:r>
          </a:p>
        </p:txBody>
      </p:sp>
      <p:sp>
        <p:nvSpPr>
          <p:cNvPr id="4" name="Footer Placeholder 3"/>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98BA4CDC-456E-821B-8696-68C69B7C805E}"/>
              </a:ext>
            </a:extLst>
          </p:cNvPr>
          <p:cNvSpPr>
            <a:spLocks noGrp="1"/>
          </p:cNvSpPr>
          <p:nvPr>
            <p:ph type="sldNum" sz="quarter" idx="11"/>
          </p:nvPr>
        </p:nvSpPr>
        <p:spPr/>
        <p:txBody>
          <a:bodyPr/>
          <a:lstStyle/>
          <a:p>
            <a:r>
              <a:rPr lang="en-US"/>
              <a:t>Page </a:t>
            </a:r>
            <a:fld id="{15EBE321-CBB1-4E91-BD14-37C8D44326FB}" type="slidenum">
              <a:rPr lang="en-US" smtClean="0"/>
              <a:pPr/>
              <a:t>27</a:t>
            </a:fld>
            <a:endParaRPr lang="en-US" dirty="0"/>
          </a:p>
        </p:txBody>
      </p:sp>
    </p:spTree>
    <p:extLst>
      <p:ext uri="{BB962C8B-B14F-4D97-AF65-F5344CB8AC3E}">
        <p14:creationId xmlns:p14="http://schemas.microsoft.com/office/powerpoint/2010/main" val="279375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11163" y="1234800"/>
            <a:ext cx="11387025" cy="1162523"/>
          </a:xfrm>
        </p:spPr>
        <p:txBody>
          <a:bodyPr/>
          <a:lstStyle/>
          <a:p>
            <a:r>
              <a:rPr lang="en-US" dirty="0"/>
              <a:t>Calibre QS Updates</a:t>
            </a:r>
          </a:p>
        </p:txBody>
      </p:sp>
      <p:sp>
        <p:nvSpPr>
          <p:cNvPr id="3" name="Subtitle 2">
            <a:extLst>
              <a:ext uri="{FF2B5EF4-FFF2-40B4-BE49-F238E27FC236}">
                <a16:creationId xmlns:a16="http://schemas.microsoft.com/office/drawing/2014/main" id="{107C6381-C9DA-5F42-B78E-FC8E59563DF3}"/>
              </a:ext>
            </a:extLst>
          </p:cNvPr>
          <p:cNvSpPr>
            <a:spLocks noGrp="1"/>
          </p:cNvSpPr>
          <p:nvPr>
            <p:ph type="subTitle" idx="1"/>
          </p:nvPr>
        </p:nvSpPr>
        <p:spPr>
          <a:xfrm>
            <a:off x="621337" y="2504207"/>
            <a:ext cx="10739788" cy="3409751"/>
          </a:xfrm>
        </p:spPr>
        <p:txBody>
          <a:bodyPr/>
          <a:lstStyle/>
          <a:p>
            <a:pPr marL="285750" indent="-285750">
              <a:buFont typeface="Arial" panose="020B0604020202020204" pitchFamily="34" charset="0"/>
              <a:buChar char="•"/>
            </a:pPr>
            <a:r>
              <a:rPr lang="en-US" dirty="0">
                <a:hlinkClick r:id="rId2" action="ppaction://hlinksldjump"/>
              </a:rPr>
              <a:t>New Controls for Magnification in CCI</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3" action="ppaction://hlinksldjump"/>
              </a:rPr>
              <a:t>New </a:t>
            </a:r>
            <a:r>
              <a:rPr lang="en-US" dirty="0" err="1">
                <a:hlinkClick r:id="rId3" action="ppaction://hlinksldjump"/>
              </a:rPr>
              <a:t>dfm</a:t>
            </a:r>
            <a:r>
              <a:rPr lang="en-US" dirty="0">
                <a:hlinkClick r:id="rId3" action="ppaction://hlinksldjump"/>
              </a:rPr>
              <a:t>::</a:t>
            </a:r>
            <a:r>
              <a:rPr lang="en-US" dirty="0" err="1">
                <a:hlinkClick r:id="rId3" action="ppaction://hlinksldjump"/>
              </a:rPr>
              <a:t>create_filter</a:t>
            </a:r>
            <a:r>
              <a:rPr lang="en-US" dirty="0">
                <a:hlinkClick r:id="rId3" action="ppaction://hlinksldjump"/>
              </a:rPr>
              <a:t> -exclude Option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4" action="ppaction://hlinksldjump"/>
              </a:rPr>
              <a:t>Improved Performance of Net-Based Commands</a:t>
            </a:r>
            <a:endParaRPr lang="en-US" dirty="0"/>
          </a:p>
          <a:p>
            <a:pPr marL="285750" indent="-285750">
              <a:buFont typeface="Arial" panose="020B0604020202020204" pitchFamily="34" charset="0"/>
              <a:buChar char="•"/>
            </a:pPr>
            <a:r>
              <a:rPr lang="en-US" dirty="0">
                <a:hlinkClick r:id="rId5" action="ppaction://hlinksldjump"/>
              </a:rPr>
              <a:t>Improved Performance of Cross-Reference Database (XDB) Access</a:t>
            </a:r>
            <a:endParaRPr lang="en-US" dirty="0">
              <a:hlinkClick r:id="rId2" action="ppaction://hlinksldjump"/>
            </a:endParaRPr>
          </a:p>
        </p:txBody>
      </p:sp>
      <p:sp>
        <p:nvSpPr>
          <p:cNvPr id="4" name="Footer Placeholder 3">
            <a:extLst>
              <a:ext uri="{FF2B5EF4-FFF2-40B4-BE49-F238E27FC236}">
                <a16:creationId xmlns:a16="http://schemas.microsoft.com/office/drawing/2014/main" id="{D48F695F-B90C-0141-9631-57039AC5CBCF}"/>
              </a:ext>
            </a:extLst>
          </p:cNvPr>
          <p:cNvSpPr>
            <a:spLocks noGrp="1"/>
          </p:cNvSpPr>
          <p:nvPr>
            <p:ph type="ftr" sz="quarter" idx="10"/>
          </p:nvPr>
        </p:nvSpPr>
        <p:spPr/>
        <p:txBody>
          <a:bodyPr/>
          <a:lstStyle/>
          <a:p>
            <a:r>
              <a:rPr lang="en-US"/>
              <a:t>Restricted | © Siemens 2024-02-12 | Siemens Digital Industries Software | Where today meets tomorrow.</a:t>
            </a:r>
            <a:endParaRPr lang="en-US" dirty="0">
              <a:solidFill>
                <a:schemeClr val="bg1"/>
              </a:solidFill>
            </a:endParaRPr>
          </a:p>
        </p:txBody>
      </p:sp>
      <p:sp>
        <p:nvSpPr>
          <p:cNvPr id="6" name="Speech Bubble: Rectangle with Corners Rounded 5">
            <a:extLst>
              <a:ext uri="{FF2B5EF4-FFF2-40B4-BE49-F238E27FC236}">
                <a16:creationId xmlns:a16="http://schemas.microsoft.com/office/drawing/2014/main" id="{44B968E6-B6B2-C821-8CBE-DDA957DB6060}"/>
              </a:ext>
            </a:extLst>
          </p:cNvPr>
          <p:cNvSpPr/>
          <p:nvPr/>
        </p:nvSpPr>
        <p:spPr>
          <a:xfrm>
            <a:off x="601989" y="3811377"/>
            <a:ext cx="7787410" cy="606708"/>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7" name="TextBox 6">
            <a:extLst>
              <a:ext uri="{FF2B5EF4-FFF2-40B4-BE49-F238E27FC236}">
                <a16:creationId xmlns:a16="http://schemas.microsoft.com/office/drawing/2014/main" id="{74942A74-8D7B-0147-6EFE-0981901D59CB}"/>
              </a:ext>
            </a:extLst>
          </p:cNvPr>
          <p:cNvSpPr txBox="1"/>
          <p:nvPr/>
        </p:nvSpPr>
        <p:spPr>
          <a:xfrm>
            <a:off x="8632729" y="3837732"/>
            <a:ext cx="3449780" cy="553998"/>
          </a:xfrm>
          <a:prstGeom prst="rect">
            <a:avLst/>
          </a:prstGeom>
          <a:noFill/>
        </p:spPr>
        <p:txBody>
          <a:bodyPr wrap="square" lIns="0" tIns="0" rIns="0" bIns="0" rtlCol="0">
            <a:spAutoFit/>
          </a:bodyPr>
          <a:lstStyle/>
          <a:p>
            <a:r>
              <a:rPr lang="en-US" dirty="0">
                <a:solidFill>
                  <a:schemeClr val="accent2"/>
                </a:solidFill>
              </a:rPr>
              <a:t>Updates related to Performance</a:t>
            </a:r>
          </a:p>
          <a:p>
            <a:pPr algn="l"/>
            <a:endParaRPr lang="en-US" dirty="0">
              <a:solidFill>
                <a:schemeClr val="accent2"/>
              </a:solidFill>
            </a:endParaRPr>
          </a:p>
        </p:txBody>
      </p:sp>
      <p:sp>
        <p:nvSpPr>
          <p:cNvPr id="8" name="Slide Number Placeholder 7">
            <a:extLst>
              <a:ext uri="{FF2B5EF4-FFF2-40B4-BE49-F238E27FC236}">
                <a16:creationId xmlns:a16="http://schemas.microsoft.com/office/drawing/2014/main" id="{D5DDBA30-233F-DD00-6ABD-EDBD7649AC09}"/>
              </a:ext>
            </a:extLst>
          </p:cNvPr>
          <p:cNvSpPr>
            <a:spLocks noGrp="1"/>
          </p:cNvSpPr>
          <p:nvPr>
            <p:ph type="sldNum" sz="quarter" idx="11"/>
          </p:nvPr>
        </p:nvSpPr>
        <p:spPr/>
        <p:txBody>
          <a:bodyPr/>
          <a:lstStyle/>
          <a:p>
            <a:r>
              <a:rPr lang="en-US"/>
              <a:t>Page </a:t>
            </a:r>
            <a:fld id="{15EBE321-CBB1-4E91-BD14-37C8D44326FB}" type="slidenum">
              <a:rPr lang="en-US" smtClean="0"/>
              <a:pPr/>
              <a:t>28</a:t>
            </a:fld>
            <a:endParaRPr lang="en-US" dirty="0"/>
          </a:p>
        </p:txBody>
      </p:sp>
    </p:spTree>
    <p:extLst>
      <p:ext uri="{BB962C8B-B14F-4D97-AF65-F5344CB8AC3E}">
        <p14:creationId xmlns:p14="http://schemas.microsoft.com/office/powerpoint/2010/main" val="3157929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New Controls for Magnification in CCI</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Recall that in the Calibre Connectivity Interface (CCI), magnification factors applied to the output are defined using MAGNIFY RESULTS in the standard Query Server and </a:t>
            </a:r>
            <a:r>
              <a:rPr lang="en-US" dirty="0" err="1"/>
              <a:t>dfm</a:t>
            </a:r>
            <a:r>
              <a:rPr lang="en-US" dirty="0"/>
              <a:t>::</a:t>
            </a:r>
            <a:r>
              <a:rPr lang="en-US" dirty="0" err="1"/>
              <a:t>create_filter</a:t>
            </a:r>
            <a:r>
              <a:rPr lang="en-US" dirty="0"/>
              <a:t> ‑magnify in the </a:t>
            </a:r>
            <a:r>
              <a:rPr lang="en-US" dirty="0" err="1"/>
              <a:t>Tcl</a:t>
            </a:r>
            <a:r>
              <a:rPr lang="en-US" dirty="0"/>
              <a:t> shell.</a:t>
            </a:r>
          </a:p>
          <a:p>
            <a:pPr marL="465750" lvl="1" indent="-285750" algn="just"/>
            <a:endParaRPr lang="en-US" dirty="0"/>
          </a:p>
          <a:p>
            <a:pPr marL="465750" lvl="1" indent="-285750" algn="just"/>
            <a:r>
              <a:rPr lang="en-US" dirty="0"/>
              <a:t>Starting this release, there are global controls for whether magnification is applied. </a:t>
            </a:r>
          </a:p>
          <a:p>
            <a:pPr marL="465750" lvl="1" indent="-285750" algn="just"/>
            <a:endParaRPr lang="en-US" dirty="0"/>
          </a:p>
          <a:p>
            <a:pPr marL="465750" lvl="1" indent="-285750" algn="just"/>
            <a:r>
              <a:rPr lang="en-US" dirty="0"/>
              <a:t>In the standard Query Server, the AGF MAGNIFY USER UNITS command fulfills this function. The analogous feature in the </a:t>
            </a:r>
            <a:r>
              <a:rPr lang="en-US" dirty="0" err="1"/>
              <a:t>Tcl</a:t>
            </a:r>
            <a:r>
              <a:rPr lang="en-US" dirty="0"/>
              <a:t> shell is the </a:t>
            </a:r>
            <a:r>
              <a:rPr lang="en-US" dirty="0" err="1"/>
              <a:t>qs</a:t>
            </a:r>
            <a:r>
              <a:rPr lang="en-US" dirty="0"/>
              <a:t>::</a:t>
            </a:r>
            <a:r>
              <a:rPr lang="en-US" dirty="0" err="1"/>
              <a:t>set_agf_options</a:t>
            </a:r>
            <a:r>
              <a:rPr lang="en-US" dirty="0"/>
              <a:t> ‑</a:t>
            </a:r>
            <a:r>
              <a:rPr lang="en-US" dirty="0" err="1"/>
              <a:t>magnify_user_units</a:t>
            </a:r>
            <a:r>
              <a:rPr lang="en-US" dirty="0"/>
              <a:t> option. </a:t>
            </a:r>
          </a:p>
          <a:p>
            <a:pPr marL="465750" lvl="1" indent="-285750" algn="just"/>
            <a:endParaRPr lang="en-US" dirty="0"/>
          </a:p>
          <a:p>
            <a:pPr marL="465750" lvl="1" indent="-285750" algn="just"/>
            <a:r>
              <a:rPr lang="en-US" dirty="0"/>
              <a:t>The default for both is YES, which means non-default magnifications are applied if specified.</a:t>
            </a:r>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D165F296-921F-0707-C792-74F068C1B90A}"/>
              </a:ext>
            </a:extLst>
          </p:cNvPr>
          <p:cNvSpPr>
            <a:spLocks noGrp="1"/>
          </p:cNvSpPr>
          <p:nvPr>
            <p:ph type="sldNum" sz="quarter" idx="11"/>
          </p:nvPr>
        </p:nvSpPr>
        <p:spPr/>
        <p:txBody>
          <a:bodyPr/>
          <a:lstStyle/>
          <a:p>
            <a:r>
              <a:rPr lang="en-US"/>
              <a:t>Page </a:t>
            </a:r>
            <a:fld id="{15EBE321-CBB1-4E91-BD14-37C8D44326FB}" type="slidenum">
              <a:rPr lang="en-US" smtClean="0"/>
              <a:pPr/>
              <a:t>29</a:t>
            </a:fld>
            <a:endParaRPr lang="en-US" dirty="0"/>
          </a:p>
        </p:txBody>
      </p:sp>
    </p:spTree>
    <p:extLst>
      <p:ext uri="{BB962C8B-B14F-4D97-AF65-F5344CB8AC3E}">
        <p14:creationId xmlns:p14="http://schemas.microsoft.com/office/powerpoint/2010/main" val="309979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nmDRC</a:t>
            </a:r>
            <a:br>
              <a:rPr lang="en-US" dirty="0"/>
            </a:br>
            <a:r>
              <a:rPr lang="en-US" sz="4000" dirty="0"/>
              <a:t>Release Highlights</a:t>
            </a:r>
            <a:br>
              <a:rPr lang="en-US" sz="4000" dirty="0"/>
            </a:br>
            <a:r>
              <a:rPr lang="en-US" sz="4000" dirty="0"/>
              <a:t>v2024.1</a:t>
            </a:r>
            <a:endParaRPr lang="en-US" sz="4000" b="0" dirty="0"/>
          </a:p>
        </p:txBody>
      </p:sp>
      <p:sp>
        <p:nvSpPr>
          <p:cNvPr id="2" name="Footer Placeholder 1">
            <a:extLst>
              <a:ext uri="{FF2B5EF4-FFF2-40B4-BE49-F238E27FC236}">
                <a16:creationId xmlns:a16="http://schemas.microsoft.com/office/drawing/2014/main" id="{52296FDE-F2BE-2D43-35B6-0054E7AB88F3}"/>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349549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New </a:t>
            </a:r>
            <a:r>
              <a:rPr lang="en-US" dirty="0" err="1"/>
              <a:t>dfm</a:t>
            </a:r>
            <a:r>
              <a:rPr lang="en-US" dirty="0"/>
              <a:t>::</a:t>
            </a:r>
            <a:r>
              <a:rPr lang="en-US" dirty="0" err="1"/>
              <a:t>create_filter</a:t>
            </a:r>
            <a:r>
              <a:rPr lang="en-US" dirty="0"/>
              <a:t> -exclude Option</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The </a:t>
            </a:r>
            <a:r>
              <a:rPr lang="en-US" dirty="0" err="1"/>
              <a:t>dfm</a:t>
            </a:r>
            <a:r>
              <a:rPr lang="en-US" dirty="0"/>
              <a:t>::</a:t>
            </a:r>
            <a:r>
              <a:rPr lang="en-US" dirty="0" err="1"/>
              <a:t>create_filter</a:t>
            </a:r>
            <a:r>
              <a:rPr lang="en-US" dirty="0"/>
              <a:t> command of the Query Server </a:t>
            </a:r>
            <a:r>
              <a:rPr lang="en-US" dirty="0" err="1"/>
              <a:t>Tcl</a:t>
            </a:r>
            <a:r>
              <a:rPr lang="en-US" dirty="0"/>
              <a:t> shell now supports a -exclude option. </a:t>
            </a:r>
          </a:p>
          <a:p>
            <a:pPr marL="465750" lvl="1" indent="-285750" algn="just"/>
            <a:endParaRPr lang="en-US" dirty="0"/>
          </a:p>
          <a:p>
            <a:pPr marL="465750" lvl="1" indent="-285750" algn="just"/>
            <a:r>
              <a:rPr lang="en-US" dirty="0"/>
              <a:t>This option modifies the ‑</a:t>
            </a:r>
            <a:r>
              <a:rPr lang="en-US" dirty="0" err="1"/>
              <a:t>device_ids</a:t>
            </a:r>
            <a:r>
              <a:rPr lang="en-US" dirty="0"/>
              <a:t> and -</a:t>
            </a:r>
            <a:r>
              <a:rPr lang="en-US" dirty="0" err="1"/>
              <a:t>device_names</a:t>
            </a:r>
            <a:r>
              <a:rPr lang="en-US" dirty="0"/>
              <a:t> options by causing the filters created by those options to exclude specified devices rather than including them (inclusion is the default behavior). </a:t>
            </a:r>
          </a:p>
          <a:p>
            <a:pPr marL="465750" lvl="1" indent="-285750" algn="just"/>
            <a:endParaRPr lang="en-US" dirty="0"/>
          </a:p>
          <a:p>
            <a:pPr marL="465750" lvl="1" indent="-285750" algn="just"/>
            <a:r>
              <a:rPr lang="en-US" dirty="0"/>
              <a:t>It is an error to specify -exclude without -</a:t>
            </a:r>
            <a:r>
              <a:rPr lang="en-US" dirty="0" err="1"/>
              <a:t>device_ids</a:t>
            </a:r>
            <a:r>
              <a:rPr lang="en-US" dirty="0"/>
              <a:t> or -</a:t>
            </a:r>
            <a:r>
              <a:rPr lang="en-US" dirty="0" err="1"/>
              <a:t>device_names</a:t>
            </a:r>
            <a:r>
              <a:rPr lang="en-US" dirty="0"/>
              <a:t>.</a:t>
            </a:r>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2940F2AF-EFA0-783E-1BC9-2B8EAD07E5D3}"/>
              </a:ext>
            </a:extLst>
          </p:cNvPr>
          <p:cNvSpPr>
            <a:spLocks noGrp="1"/>
          </p:cNvSpPr>
          <p:nvPr>
            <p:ph type="sldNum" sz="quarter" idx="11"/>
          </p:nvPr>
        </p:nvSpPr>
        <p:spPr/>
        <p:txBody>
          <a:bodyPr/>
          <a:lstStyle/>
          <a:p>
            <a:r>
              <a:rPr lang="en-US"/>
              <a:t>Page </a:t>
            </a:r>
            <a:fld id="{15EBE321-CBB1-4E91-BD14-37C8D44326FB}" type="slidenum">
              <a:rPr lang="en-US" smtClean="0"/>
              <a:pPr/>
              <a:t>30</a:t>
            </a:fld>
            <a:endParaRPr lang="en-US" dirty="0"/>
          </a:p>
        </p:txBody>
      </p:sp>
    </p:spTree>
    <p:extLst>
      <p:ext uri="{BB962C8B-B14F-4D97-AF65-F5344CB8AC3E}">
        <p14:creationId xmlns:p14="http://schemas.microsoft.com/office/powerpoint/2010/main" val="388894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Improved Performance of Net-Based Commands</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The performance of commands that rely on correspondence between layout and source nets, such as NET LAYOUT and NET SOURCE, has been substantially improved.</a:t>
            </a:r>
          </a:p>
          <a:p>
            <a:pPr marL="465750" lvl="1" indent="-285750" algn="just"/>
            <a:endParaRPr lang="en-US" dirty="0"/>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9EB81426-F986-1046-78B2-077496B5D558}"/>
              </a:ext>
            </a:extLst>
          </p:cNvPr>
          <p:cNvSpPr>
            <a:spLocks noGrp="1"/>
          </p:cNvSpPr>
          <p:nvPr>
            <p:ph type="sldNum" sz="quarter" idx="11"/>
          </p:nvPr>
        </p:nvSpPr>
        <p:spPr/>
        <p:txBody>
          <a:bodyPr/>
          <a:lstStyle/>
          <a:p>
            <a:r>
              <a:rPr lang="en-US"/>
              <a:t>Page </a:t>
            </a:r>
            <a:fld id="{15EBE321-CBB1-4E91-BD14-37C8D44326FB}" type="slidenum">
              <a:rPr lang="en-US" smtClean="0"/>
              <a:pPr/>
              <a:t>31</a:t>
            </a:fld>
            <a:endParaRPr lang="en-US" dirty="0"/>
          </a:p>
        </p:txBody>
      </p:sp>
    </p:spTree>
    <p:extLst>
      <p:ext uri="{BB962C8B-B14F-4D97-AF65-F5344CB8AC3E}">
        <p14:creationId xmlns:p14="http://schemas.microsoft.com/office/powerpoint/2010/main" val="3658704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Improved Performance of Cross-Reference Database (XDB) Access</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Queries that depend on XDB access can now run modestly faster in certain cases.</a:t>
            </a:r>
          </a:p>
          <a:p>
            <a:pPr marL="465750" lvl="1" indent="-285750" algn="just"/>
            <a:endParaRPr lang="en-US" dirty="0"/>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F1C4D48D-9750-8731-1A5B-52190471B4A1}"/>
              </a:ext>
            </a:extLst>
          </p:cNvPr>
          <p:cNvSpPr>
            <a:spLocks noGrp="1"/>
          </p:cNvSpPr>
          <p:nvPr>
            <p:ph type="sldNum" sz="quarter" idx="11"/>
          </p:nvPr>
        </p:nvSpPr>
        <p:spPr/>
        <p:txBody>
          <a:bodyPr/>
          <a:lstStyle/>
          <a:p>
            <a:r>
              <a:rPr lang="en-US"/>
              <a:t>Page </a:t>
            </a:r>
            <a:fld id="{15EBE321-CBB1-4E91-BD14-37C8D44326FB}" type="slidenum">
              <a:rPr lang="en-US" smtClean="0"/>
              <a:pPr/>
              <a:t>32</a:t>
            </a:fld>
            <a:endParaRPr lang="en-US" dirty="0"/>
          </a:p>
        </p:txBody>
      </p:sp>
    </p:spTree>
    <p:extLst>
      <p:ext uri="{BB962C8B-B14F-4D97-AF65-F5344CB8AC3E}">
        <p14:creationId xmlns:p14="http://schemas.microsoft.com/office/powerpoint/2010/main" val="46399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v2024.1</a:t>
            </a:r>
          </a:p>
          <a:p>
            <a:pPr lvl="1"/>
            <a:r>
              <a:rPr lang="en-US" dirty="0"/>
              <a:t>Standard Verification Rule Format (SVRF) Manual, Calibre</a:t>
            </a:r>
            <a:r>
              <a:rPr lang="en-US" baseline="30000" dirty="0"/>
              <a:t>®</a:t>
            </a:r>
            <a:r>
              <a:rPr lang="en-US" dirty="0"/>
              <a:t> v2024.1</a:t>
            </a:r>
          </a:p>
          <a:p>
            <a:pPr lvl="1"/>
            <a:r>
              <a:rPr lang="en-US" dirty="0"/>
              <a:t>Calibre</a:t>
            </a:r>
            <a:r>
              <a:rPr lang="en-US" baseline="30000" dirty="0"/>
              <a:t>®</a:t>
            </a:r>
            <a:r>
              <a:rPr lang="en-US" dirty="0"/>
              <a:t> Verification User’s Manual, v2024.1</a:t>
            </a:r>
          </a:p>
          <a:p>
            <a:pPr lvl="1"/>
            <a:r>
              <a:rPr lang="en-US" dirty="0"/>
              <a:t>Calibre</a:t>
            </a:r>
            <a:r>
              <a:rPr lang="en-US" baseline="30000" dirty="0"/>
              <a:t>®</a:t>
            </a:r>
            <a:r>
              <a:rPr lang="en-US" dirty="0"/>
              <a:t> Query Server Manual v2024.1</a:t>
            </a:r>
          </a:p>
          <a:p>
            <a:pPr lvl="1"/>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108AB30E-15CB-EC8C-8890-4AEBC80107AD}"/>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A44F5FC-06E7-3B1D-2014-8693935BDA7B}"/>
              </a:ext>
            </a:extLst>
          </p:cNvPr>
          <p:cNvSpPr>
            <a:spLocks noGrp="1"/>
          </p:cNvSpPr>
          <p:nvPr>
            <p:ph type="sldNum" sz="quarter" idx="11"/>
          </p:nvPr>
        </p:nvSpPr>
        <p:spPr/>
        <p:txBody>
          <a:bodyPr/>
          <a:lstStyle/>
          <a:p>
            <a:r>
              <a:rPr lang="en-US"/>
              <a:t>Page </a:t>
            </a:r>
            <a:fld id="{15EBE321-CBB1-4E91-BD14-37C8D44326FB}" type="slidenum">
              <a:rPr lang="en-US" smtClean="0"/>
              <a:pPr/>
              <a:t>33</a:t>
            </a:fld>
            <a:endParaRPr lang="en-US" dirty="0"/>
          </a:p>
        </p:txBody>
      </p:sp>
    </p:spTree>
    <p:extLst>
      <p:ext uri="{BB962C8B-B14F-4D97-AF65-F5344CB8AC3E}">
        <p14:creationId xmlns:p14="http://schemas.microsoft.com/office/powerpoint/2010/main" val="2427706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PERC</a:t>
            </a:r>
            <a:br>
              <a:rPr lang="en-US" dirty="0"/>
            </a:br>
            <a:r>
              <a:rPr lang="en-US" sz="4000" dirty="0"/>
              <a:t>Release Highlights</a:t>
            </a:r>
            <a:br>
              <a:rPr lang="en-US" sz="4000" dirty="0"/>
            </a:br>
            <a:r>
              <a:rPr lang="en-US" sz="4000" dirty="0"/>
              <a:t>v2024.1</a:t>
            </a:r>
            <a:endParaRPr lang="en-US" sz="4000" b="0" dirty="0"/>
          </a:p>
        </p:txBody>
      </p:sp>
      <p:sp>
        <p:nvSpPr>
          <p:cNvPr id="2" name="Footer Placeholder 1">
            <a:extLst>
              <a:ext uri="{FF2B5EF4-FFF2-40B4-BE49-F238E27FC236}">
                <a16:creationId xmlns:a16="http://schemas.microsoft.com/office/drawing/2014/main" id="{41C0C9D0-8907-58A4-A385-BAC711773248}"/>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186942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features/capabilities</a:t>
            </a:r>
          </a:p>
        </p:txBody>
      </p:sp>
      <p:sp>
        <p:nvSpPr>
          <p:cNvPr id="3" name="Content Placeholder 2"/>
          <p:cNvSpPr>
            <a:spLocks noGrp="1"/>
          </p:cNvSpPr>
          <p:nvPr>
            <p:ph idx="1"/>
          </p:nvPr>
        </p:nvSpPr>
        <p:spPr/>
        <p:txBody>
          <a:bodyPr/>
          <a:lstStyle/>
          <a:p>
            <a:r>
              <a:rPr lang="en-US" u="sng" dirty="0"/>
              <a:t>2024.1 (January 2024)</a:t>
            </a:r>
          </a:p>
          <a:p>
            <a:r>
              <a:rPr lang="en-US" dirty="0"/>
              <a:t>Interconnect robustness</a:t>
            </a:r>
          </a:p>
          <a:p>
            <a:pPr lvl="1"/>
            <a:r>
              <a:rPr lang="en-US" dirty="0"/>
              <a:t>P2P RDB size reduction</a:t>
            </a:r>
          </a:p>
          <a:p>
            <a:pPr lvl="2"/>
            <a:r>
              <a:rPr lang="en-US" dirty="0"/>
              <a:t>Further reductions in size have been realized</a:t>
            </a:r>
          </a:p>
          <a:p>
            <a:pPr lvl="1"/>
            <a:r>
              <a:rPr lang="en-US" dirty="0"/>
              <a:t>P2P R0 reporting supports MTflex</a:t>
            </a:r>
          </a:p>
          <a:p>
            <a:pPr lvl="1"/>
            <a:r>
              <a:rPr lang="en-US" dirty="0"/>
              <a:t>Improvements to CD simulation splitting</a:t>
            </a:r>
          </a:p>
          <a:p>
            <a:pPr lvl="2"/>
            <a:r>
              <a:rPr lang="en-US" dirty="0"/>
              <a:t>Algorithms for predicting memory usage have been enhanced resulting in better splitting</a:t>
            </a:r>
          </a:p>
          <a:p>
            <a:pPr lvl="1"/>
            <a:endParaRPr lang="en-US" dirty="0"/>
          </a:p>
          <a:p>
            <a:pPr lvl="1"/>
            <a:endParaRPr lang="en-US" dirty="0"/>
          </a:p>
          <a:p>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FE2F0B22-7091-DC1F-776F-7F321CFFD30A}"/>
              </a:ext>
            </a:extLst>
          </p:cNvPr>
          <p:cNvSpPr>
            <a:spLocks noGrp="1"/>
          </p:cNvSpPr>
          <p:nvPr>
            <p:ph type="sldNum" sz="quarter" idx="11"/>
          </p:nvPr>
        </p:nvSpPr>
        <p:spPr/>
        <p:txBody>
          <a:bodyPr/>
          <a:lstStyle/>
          <a:p>
            <a:r>
              <a:rPr lang="en-US"/>
              <a:t>Page </a:t>
            </a:r>
            <a:fld id="{15EBE321-CBB1-4E91-BD14-37C8D44326FB}" type="slidenum">
              <a:rPr lang="en-US" smtClean="0"/>
              <a:pPr/>
              <a:t>35</a:t>
            </a:fld>
            <a:endParaRPr lang="en-US" dirty="0"/>
          </a:p>
        </p:txBody>
      </p:sp>
    </p:spTree>
    <p:extLst>
      <p:ext uri="{BB962C8B-B14F-4D97-AF65-F5344CB8AC3E}">
        <p14:creationId xmlns:p14="http://schemas.microsoft.com/office/powerpoint/2010/main" val="1541311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flows / capabilities</a:t>
            </a:r>
          </a:p>
        </p:txBody>
      </p:sp>
      <p:sp>
        <p:nvSpPr>
          <p:cNvPr id="3" name="Content Placeholder 2"/>
          <p:cNvSpPr>
            <a:spLocks noGrp="1"/>
          </p:cNvSpPr>
          <p:nvPr>
            <p:ph idx="1"/>
          </p:nvPr>
        </p:nvSpPr>
        <p:spPr/>
        <p:txBody>
          <a:bodyPr/>
          <a:lstStyle/>
          <a:p>
            <a:r>
              <a:rPr lang="en-US" dirty="0"/>
              <a:t>Nets and devices</a:t>
            </a:r>
          </a:p>
          <a:p>
            <a:pPr lvl="1"/>
            <a:r>
              <a:rPr lang="en-US" dirty="0"/>
              <a:t>MTflex of PERC </a:t>
            </a:r>
            <a:r>
              <a:rPr lang="en-US" dirty="0" err="1"/>
              <a:t>LOADs</a:t>
            </a:r>
            <a:endParaRPr lang="en-US" dirty="0"/>
          </a:p>
          <a:p>
            <a:pPr lvl="1"/>
            <a:endParaRPr lang="en-US" dirty="0"/>
          </a:p>
          <a:p>
            <a:r>
              <a:rPr lang="en-US" dirty="0"/>
              <a:t>Augmenting Foundry rule decks with packaged checks</a:t>
            </a:r>
          </a:p>
          <a:p>
            <a:endParaRPr lang="en-US" dirty="0"/>
          </a:p>
          <a:p>
            <a:r>
              <a:rPr lang="en-US" dirty="0"/>
              <a:t>Customer solutions</a:t>
            </a:r>
          </a:p>
        </p:txBody>
      </p:sp>
      <p:sp>
        <p:nvSpPr>
          <p:cNvPr id="4" name="Footer Placeholder 3"/>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9561122-82AC-E0FC-EEE5-6C57C2C4A7DE}"/>
              </a:ext>
            </a:extLst>
          </p:cNvPr>
          <p:cNvSpPr>
            <a:spLocks noGrp="1"/>
          </p:cNvSpPr>
          <p:nvPr>
            <p:ph type="sldNum" sz="quarter" idx="11"/>
          </p:nvPr>
        </p:nvSpPr>
        <p:spPr/>
        <p:txBody>
          <a:bodyPr/>
          <a:lstStyle/>
          <a:p>
            <a:r>
              <a:rPr lang="en-US"/>
              <a:t>Page </a:t>
            </a:r>
            <a:fld id="{15EBE321-CBB1-4E91-BD14-37C8D44326FB}" type="slidenum">
              <a:rPr lang="en-US" smtClean="0"/>
              <a:pPr/>
              <a:t>36</a:t>
            </a:fld>
            <a:endParaRPr lang="en-US" dirty="0"/>
          </a:p>
        </p:txBody>
      </p:sp>
    </p:spTree>
    <p:extLst>
      <p:ext uri="{BB962C8B-B14F-4D97-AF65-F5344CB8AC3E}">
        <p14:creationId xmlns:p14="http://schemas.microsoft.com/office/powerpoint/2010/main" val="288112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MTflex of PERC </a:t>
            </a:r>
            <a:r>
              <a:rPr lang="en-US" dirty="0" err="1"/>
              <a:t>LOADs</a:t>
            </a:r>
            <a:endParaRPr lang="en-US" dirty="0"/>
          </a:p>
        </p:txBody>
      </p:sp>
      <p:sp>
        <p:nvSpPr>
          <p:cNvPr id="4" name="Footer Placeholder 3"/>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grpSp>
        <p:nvGrpSpPr>
          <p:cNvPr id="61" name="Group 60"/>
          <p:cNvGrpSpPr/>
          <p:nvPr/>
        </p:nvGrpSpPr>
        <p:grpSpPr>
          <a:xfrm>
            <a:off x="308758" y="1822031"/>
            <a:ext cx="5588610" cy="3786676"/>
            <a:chOff x="4635191" y="1566353"/>
            <a:chExt cx="5588610" cy="3786676"/>
          </a:xfrm>
        </p:grpSpPr>
        <p:sp>
          <p:nvSpPr>
            <p:cNvPr id="27" name="TextBox 26"/>
            <p:cNvSpPr txBox="1"/>
            <p:nvPr/>
          </p:nvSpPr>
          <p:spPr>
            <a:xfrm>
              <a:off x="4744430" y="1566353"/>
              <a:ext cx="5479371" cy="369332"/>
            </a:xfrm>
            <a:prstGeom prst="rect">
              <a:avLst/>
            </a:prstGeom>
            <a:noFill/>
          </p:spPr>
          <p:txBody>
            <a:bodyPr wrap="square" rtlCol="0">
              <a:spAutoFit/>
            </a:bodyPr>
            <a:lstStyle/>
            <a:p>
              <a:pPr algn="ctr"/>
              <a:r>
                <a:rPr lang="en-US" dirty="0" err="1">
                  <a:latin typeface="Courier New" panose="02070309020205020404" pitchFamily="49" charset="0"/>
                  <a:cs typeface="Courier New" panose="02070309020205020404" pitchFamily="49" charset="0"/>
                </a:rPr>
                <a:t>calibre</a:t>
              </a:r>
              <a:r>
                <a:rPr lang="en-US" dirty="0">
                  <a:latin typeface="Courier New" panose="02070309020205020404" pitchFamily="49" charset="0"/>
                  <a:cs typeface="Courier New" panose="02070309020205020404" pitchFamily="49" charset="0"/>
                </a:rPr>
                <a:t> -perc –turbo -</a:t>
              </a:r>
              <a:r>
                <a:rPr lang="en-US" dirty="0" err="1">
                  <a:latin typeface="Courier New" panose="02070309020205020404" pitchFamily="49" charset="0"/>
                  <a:cs typeface="Courier New" panose="02070309020205020404" pitchFamily="49" charset="0"/>
                </a:rPr>
                <a:t>hier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rules.perc</a:t>
              </a:r>
              <a:endParaRPr lang="en-US" dirty="0">
                <a:latin typeface="Courier New" panose="02070309020205020404" pitchFamily="49" charset="0"/>
                <a:cs typeface="Courier New" panose="02070309020205020404" pitchFamily="49" charset="0"/>
              </a:endParaRPr>
            </a:p>
          </p:txBody>
        </p:sp>
        <p:grpSp>
          <p:nvGrpSpPr>
            <p:cNvPr id="51" name="Group 50"/>
            <p:cNvGrpSpPr/>
            <p:nvPr/>
          </p:nvGrpSpPr>
          <p:grpSpPr>
            <a:xfrm>
              <a:off x="7109694" y="2136866"/>
              <a:ext cx="2311286" cy="2644557"/>
              <a:chOff x="7109694" y="2136866"/>
              <a:chExt cx="2311286" cy="2644557"/>
            </a:xfrm>
          </p:grpSpPr>
          <p:sp>
            <p:nvSpPr>
              <p:cNvPr id="25" name="Rounded Rectangle 24"/>
              <p:cNvSpPr/>
              <p:nvPr/>
            </p:nvSpPr>
            <p:spPr>
              <a:xfrm>
                <a:off x="7463911" y="2357855"/>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sp>
            <p:nvSpPr>
              <p:cNvPr id="26" name="Rounded Rectangle 25"/>
              <p:cNvSpPr/>
              <p:nvPr/>
            </p:nvSpPr>
            <p:spPr>
              <a:xfrm>
                <a:off x="7463912" y="3044164"/>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sp>
            <p:nvSpPr>
              <p:cNvPr id="29" name="Rounded Rectangle 28"/>
              <p:cNvSpPr/>
              <p:nvPr/>
            </p:nvSpPr>
            <p:spPr>
              <a:xfrm>
                <a:off x="7463911" y="3735645"/>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sp>
            <p:nvSpPr>
              <p:cNvPr id="30" name="Rounded Rectangle 29"/>
              <p:cNvSpPr/>
              <p:nvPr/>
            </p:nvSpPr>
            <p:spPr>
              <a:xfrm>
                <a:off x="7463911" y="4421954"/>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cxnSp>
            <p:nvCxnSpPr>
              <p:cNvPr id="43" name="Elbow Connector 42"/>
              <p:cNvCxnSpPr>
                <a:cxnSpLocks/>
                <a:endCxn id="25" idx="1"/>
              </p:cNvCxnSpPr>
              <p:nvPr/>
            </p:nvCxnSpPr>
            <p:spPr>
              <a:xfrm rot="16200000" flipH="1">
                <a:off x="7088786" y="2162465"/>
                <a:ext cx="400722" cy="349528"/>
              </a:xfrm>
              <a:prstGeom prst="bentConnector2">
                <a:avLst/>
              </a:prstGeom>
              <a:noFill/>
              <a:ln w="38100" cap="flat" cmpd="sng" algn="ctr">
                <a:solidFill>
                  <a:schemeClr val="accent1"/>
                </a:solidFill>
                <a:prstDash val="solid"/>
                <a:tailEnd type="triangle"/>
              </a:ln>
              <a:effectLst/>
            </p:spPr>
          </p:cxnSp>
          <p:cxnSp>
            <p:nvCxnSpPr>
              <p:cNvPr id="48" name="Elbow Connector 47"/>
              <p:cNvCxnSpPr>
                <a:cxnSpLocks/>
                <a:endCxn id="26" idx="1"/>
              </p:cNvCxnSpPr>
              <p:nvPr/>
            </p:nvCxnSpPr>
            <p:spPr>
              <a:xfrm rot="16200000" flipH="1">
                <a:off x="6750582" y="2510568"/>
                <a:ext cx="1077129" cy="349532"/>
              </a:xfrm>
              <a:prstGeom prst="bentConnector2">
                <a:avLst/>
              </a:prstGeom>
              <a:noFill/>
              <a:ln w="38100" cap="flat" cmpd="sng" algn="ctr">
                <a:solidFill>
                  <a:schemeClr val="accent1"/>
                </a:solidFill>
                <a:prstDash val="solid"/>
                <a:tailEnd type="triangle"/>
              </a:ln>
              <a:effectLst/>
            </p:spPr>
          </p:cxnSp>
          <p:cxnSp>
            <p:nvCxnSpPr>
              <p:cNvPr id="49" name="Elbow Connector 48"/>
              <p:cNvCxnSpPr>
                <a:cxnSpLocks/>
                <a:endCxn id="29" idx="1"/>
              </p:cNvCxnSpPr>
              <p:nvPr/>
            </p:nvCxnSpPr>
            <p:spPr>
              <a:xfrm rot="16200000" flipH="1">
                <a:off x="6947172" y="3398641"/>
                <a:ext cx="683948" cy="349530"/>
              </a:xfrm>
              <a:prstGeom prst="bentConnector2">
                <a:avLst/>
              </a:prstGeom>
              <a:noFill/>
              <a:ln w="38100" cap="flat" cmpd="sng" algn="ctr">
                <a:solidFill>
                  <a:schemeClr val="accent1"/>
                </a:solidFill>
                <a:prstDash val="solid"/>
                <a:tailEnd type="triangle"/>
              </a:ln>
              <a:effectLst/>
            </p:spPr>
          </p:cxnSp>
          <p:cxnSp>
            <p:nvCxnSpPr>
              <p:cNvPr id="50" name="Elbow Connector 49"/>
              <p:cNvCxnSpPr>
                <a:cxnSpLocks/>
              </p:cNvCxnSpPr>
              <p:nvPr/>
            </p:nvCxnSpPr>
            <p:spPr>
              <a:xfrm rot="16200000" flipH="1">
                <a:off x="6052531" y="3194029"/>
                <a:ext cx="2464821" cy="350495"/>
              </a:xfrm>
              <a:prstGeom prst="bentConnector3">
                <a:avLst>
                  <a:gd name="adj1" fmla="val 100237"/>
                </a:avLst>
              </a:prstGeom>
              <a:noFill/>
              <a:ln w="38100" cap="flat" cmpd="sng" algn="ctr">
                <a:solidFill>
                  <a:schemeClr val="accent1"/>
                </a:solidFill>
                <a:prstDash val="solid"/>
                <a:tailEnd type="triangle"/>
              </a:ln>
              <a:effectLst/>
            </p:spPr>
          </p:cxnSp>
        </p:grpSp>
        <p:grpSp>
          <p:nvGrpSpPr>
            <p:cNvPr id="58" name="Group 57"/>
            <p:cNvGrpSpPr/>
            <p:nvPr/>
          </p:nvGrpSpPr>
          <p:grpSpPr>
            <a:xfrm>
              <a:off x="4744430" y="1935685"/>
              <a:ext cx="2739686" cy="2845738"/>
              <a:chOff x="4744430" y="1935685"/>
              <a:chExt cx="2739686" cy="2845738"/>
            </a:xfrm>
          </p:grpSpPr>
          <p:sp>
            <p:nvSpPr>
              <p:cNvPr id="31" name="Rounded Rectangle 30"/>
              <p:cNvSpPr/>
              <p:nvPr/>
            </p:nvSpPr>
            <p:spPr>
              <a:xfrm>
                <a:off x="4744430" y="2357855"/>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sp>
            <p:nvSpPr>
              <p:cNvPr id="32" name="Rounded Rectangle 31"/>
              <p:cNvSpPr/>
              <p:nvPr/>
            </p:nvSpPr>
            <p:spPr>
              <a:xfrm>
                <a:off x="4749117" y="3044164"/>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sp>
            <p:nvSpPr>
              <p:cNvPr id="33" name="Rounded Rectangle 32"/>
              <p:cNvSpPr/>
              <p:nvPr/>
            </p:nvSpPr>
            <p:spPr>
              <a:xfrm>
                <a:off x="4744430" y="3735645"/>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sp>
            <p:nvSpPr>
              <p:cNvPr id="34" name="Rounded Rectangle 33"/>
              <p:cNvSpPr/>
              <p:nvPr/>
            </p:nvSpPr>
            <p:spPr>
              <a:xfrm>
                <a:off x="4744430" y="4421954"/>
                <a:ext cx="1957068" cy="359469"/>
              </a:xfrm>
              <a:prstGeom prst="roundRect">
                <a:avLst/>
              </a:prstGeom>
              <a:solidFill>
                <a:schemeClr val="accent1"/>
              </a:solidFill>
              <a:ln w="9525" cap="flat" cmpd="sng" algn="ctr">
                <a:solidFill>
                  <a:schemeClr val="accent1"/>
                </a:solidFill>
                <a:prstDash val="solid"/>
              </a:ln>
              <a:effectLst/>
            </p:spPr>
            <p:txBody>
              <a:bodyPr rtlCol="0" anchor="ctr"/>
              <a:lstStyle/>
              <a:p>
                <a:pPr algn="ctr"/>
                <a:r>
                  <a:rPr lang="en-US" kern="0" dirty="0">
                    <a:solidFill>
                      <a:srgbClr val="FFFFFF"/>
                    </a:solidFill>
                    <a:latin typeface="Tahoma"/>
                  </a:rPr>
                  <a:t>PERC LOAD</a:t>
                </a:r>
              </a:p>
            </p:txBody>
          </p:sp>
          <p:cxnSp>
            <p:nvCxnSpPr>
              <p:cNvPr id="40" name="Elbow Connector 39"/>
              <p:cNvCxnSpPr>
                <a:cxnSpLocks/>
                <a:stCxn id="27" idx="2"/>
                <a:endCxn id="31" idx="0"/>
              </p:cNvCxnSpPr>
              <p:nvPr/>
            </p:nvCxnSpPr>
            <p:spPr>
              <a:xfrm rot="5400000">
                <a:off x="6392455" y="1266194"/>
                <a:ext cx="422170" cy="1761152"/>
              </a:xfrm>
              <a:prstGeom prst="bentConnector3">
                <a:avLst>
                  <a:gd name="adj1" fmla="val 50000"/>
                </a:avLst>
              </a:prstGeom>
              <a:noFill/>
              <a:ln w="38100" cap="flat" cmpd="sng" algn="ctr">
                <a:solidFill>
                  <a:schemeClr val="accent1"/>
                </a:solidFill>
                <a:prstDash val="solid"/>
                <a:tailEnd type="triangle"/>
              </a:ln>
              <a:effectLst/>
            </p:spPr>
          </p:cxnSp>
          <p:cxnSp>
            <p:nvCxnSpPr>
              <p:cNvPr id="54" name="Straight Arrow Connector 53"/>
              <p:cNvCxnSpPr>
                <a:cxnSpLocks/>
                <a:stCxn id="31" idx="2"/>
                <a:endCxn id="32" idx="0"/>
              </p:cNvCxnSpPr>
              <p:nvPr/>
            </p:nvCxnSpPr>
            <p:spPr>
              <a:xfrm>
                <a:off x="5722964" y="2717324"/>
                <a:ext cx="4687" cy="326840"/>
              </a:xfrm>
              <a:prstGeom prst="straightConnector1">
                <a:avLst/>
              </a:prstGeom>
              <a:noFill/>
              <a:ln w="38100" cap="flat" cmpd="sng" algn="ctr">
                <a:solidFill>
                  <a:schemeClr val="accent1"/>
                </a:solidFill>
                <a:prstDash val="solid"/>
                <a:tailEnd type="triangle"/>
              </a:ln>
              <a:effectLst/>
            </p:spPr>
          </p:cxnSp>
          <p:cxnSp>
            <p:nvCxnSpPr>
              <p:cNvPr id="56" name="Straight Arrow Connector 55"/>
              <p:cNvCxnSpPr/>
              <p:nvPr/>
            </p:nvCxnSpPr>
            <p:spPr>
              <a:xfrm>
                <a:off x="5726575" y="3403633"/>
                <a:ext cx="4687" cy="326840"/>
              </a:xfrm>
              <a:prstGeom prst="straightConnector1">
                <a:avLst/>
              </a:prstGeom>
              <a:noFill/>
              <a:ln w="38100" cap="flat" cmpd="sng" algn="ctr">
                <a:solidFill>
                  <a:schemeClr val="accent1"/>
                </a:solidFill>
                <a:prstDash val="solid"/>
                <a:tailEnd type="triangle"/>
              </a:ln>
              <a:effectLst/>
            </p:spPr>
          </p:cxnSp>
          <p:cxnSp>
            <p:nvCxnSpPr>
              <p:cNvPr id="57" name="Straight Arrow Connector 56"/>
              <p:cNvCxnSpPr/>
              <p:nvPr/>
            </p:nvCxnSpPr>
            <p:spPr>
              <a:xfrm>
                <a:off x="5734873" y="4095114"/>
                <a:ext cx="4687" cy="326840"/>
              </a:xfrm>
              <a:prstGeom prst="straightConnector1">
                <a:avLst/>
              </a:prstGeom>
              <a:noFill/>
              <a:ln w="38100" cap="flat" cmpd="sng" algn="ctr">
                <a:solidFill>
                  <a:schemeClr val="accent1"/>
                </a:solidFill>
                <a:prstDash val="solid"/>
                <a:tailEnd type="triangle"/>
              </a:ln>
              <a:effectLst/>
            </p:spPr>
          </p:cxnSp>
        </p:grpSp>
        <p:sp>
          <p:nvSpPr>
            <p:cNvPr id="59" name="TextBox 58"/>
            <p:cNvSpPr txBox="1"/>
            <p:nvPr/>
          </p:nvSpPr>
          <p:spPr>
            <a:xfrm>
              <a:off x="7460189" y="4799031"/>
              <a:ext cx="1943152" cy="553998"/>
            </a:xfrm>
            <a:prstGeom prst="rect">
              <a:avLst/>
            </a:prstGeom>
            <a:noFill/>
          </p:spPr>
          <p:txBody>
            <a:bodyPr wrap="square" rtlCol="0">
              <a:spAutoFit/>
            </a:bodyPr>
            <a:lstStyle/>
            <a:p>
              <a:pPr algn="ctr"/>
              <a:r>
                <a:rPr lang="en-US" sz="1600" b="1" dirty="0"/>
                <a:t>with </a:t>
              </a:r>
              <a:r>
                <a:rPr lang="en-US" sz="1600" b="1" dirty="0" err="1"/>
                <a:t>MTflex</a:t>
              </a:r>
              <a:br>
                <a:rPr lang="en-US" sz="1600" b="1" dirty="0"/>
              </a:br>
              <a:r>
                <a:rPr lang="en-US" sz="1400" b="1" dirty="0"/>
                <a:t>(parallel execution)</a:t>
              </a:r>
              <a:endParaRPr lang="en-US" sz="1600" b="1" dirty="0"/>
            </a:p>
          </p:txBody>
        </p:sp>
        <p:sp>
          <p:nvSpPr>
            <p:cNvPr id="60" name="TextBox 59"/>
            <p:cNvSpPr txBox="1"/>
            <p:nvPr/>
          </p:nvSpPr>
          <p:spPr>
            <a:xfrm>
              <a:off x="4635191" y="4786723"/>
              <a:ext cx="2125758" cy="553998"/>
            </a:xfrm>
            <a:prstGeom prst="rect">
              <a:avLst/>
            </a:prstGeom>
            <a:noFill/>
          </p:spPr>
          <p:txBody>
            <a:bodyPr wrap="square" rtlCol="0">
              <a:spAutoFit/>
            </a:bodyPr>
            <a:lstStyle/>
            <a:p>
              <a:pPr algn="ctr"/>
              <a:r>
                <a:rPr lang="en-US" sz="1600" b="1" dirty="0"/>
                <a:t>without MTflex</a:t>
              </a:r>
              <a:br>
                <a:rPr lang="en-US" sz="1600" b="1" dirty="0"/>
              </a:br>
              <a:r>
                <a:rPr lang="en-US" sz="1400" b="1" dirty="0"/>
                <a:t>(sequential execution)</a:t>
              </a:r>
              <a:endParaRPr lang="en-US" sz="1600" b="1" dirty="0"/>
            </a:p>
          </p:txBody>
        </p:sp>
      </p:grpSp>
      <p:grpSp>
        <p:nvGrpSpPr>
          <p:cNvPr id="14" name="Group 13">
            <a:extLst>
              <a:ext uri="{FF2B5EF4-FFF2-40B4-BE49-F238E27FC236}">
                <a16:creationId xmlns:a16="http://schemas.microsoft.com/office/drawing/2014/main" id="{C63E85FA-3E92-7336-FDFE-CA0C7ACF12A9}"/>
              </a:ext>
            </a:extLst>
          </p:cNvPr>
          <p:cNvGrpSpPr/>
          <p:nvPr/>
        </p:nvGrpSpPr>
        <p:grpSpPr>
          <a:xfrm>
            <a:off x="6152877" y="5061911"/>
            <a:ext cx="3507142" cy="766918"/>
            <a:chOff x="6294737" y="5063290"/>
            <a:chExt cx="3507142" cy="766918"/>
          </a:xfrm>
        </p:grpSpPr>
        <p:grpSp>
          <p:nvGrpSpPr>
            <p:cNvPr id="15" name="Group 14">
              <a:extLst>
                <a:ext uri="{FF2B5EF4-FFF2-40B4-BE49-F238E27FC236}">
                  <a16:creationId xmlns:a16="http://schemas.microsoft.com/office/drawing/2014/main" id="{17646B06-2A66-D59B-7EC9-791B9CD2FD70}"/>
                </a:ext>
              </a:extLst>
            </p:cNvPr>
            <p:cNvGrpSpPr/>
            <p:nvPr/>
          </p:nvGrpSpPr>
          <p:grpSpPr>
            <a:xfrm>
              <a:off x="7362429" y="5090661"/>
              <a:ext cx="873462" cy="739547"/>
              <a:chOff x="3783427" y="2711644"/>
              <a:chExt cx="873462" cy="739547"/>
            </a:xfrm>
          </p:grpSpPr>
          <p:pic>
            <p:nvPicPr>
              <p:cNvPr id="52" name="Picture 51">
                <a:extLst>
                  <a:ext uri="{FF2B5EF4-FFF2-40B4-BE49-F238E27FC236}">
                    <a16:creationId xmlns:a16="http://schemas.microsoft.com/office/drawing/2014/main" id="{2B4B1ACE-F55F-FD74-0729-A7FACC8A6ACB}"/>
                  </a:ext>
                </a:extLst>
              </p:cNvPr>
              <p:cNvPicPr>
                <a:picLocks noChangeAspect="1"/>
              </p:cNvPicPr>
              <p:nvPr/>
            </p:nvPicPr>
            <p:blipFill rotWithShape="1">
              <a:blip r:embed="rId2"/>
              <a:srcRect t="11492" b="11814"/>
              <a:stretch/>
            </p:blipFill>
            <p:spPr>
              <a:xfrm>
                <a:off x="3783427" y="2781300"/>
                <a:ext cx="873462" cy="669891"/>
              </a:xfrm>
              <a:prstGeom prst="rect">
                <a:avLst/>
              </a:prstGeom>
            </p:spPr>
          </p:pic>
          <p:sp>
            <p:nvSpPr>
              <p:cNvPr id="53" name="TextBox 52">
                <a:extLst>
                  <a:ext uri="{FF2B5EF4-FFF2-40B4-BE49-F238E27FC236}">
                    <a16:creationId xmlns:a16="http://schemas.microsoft.com/office/drawing/2014/main" id="{CC67AE3E-BBCA-D942-65F3-ED976701A13C}"/>
                  </a:ext>
                </a:extLst>
              </p:cNvPr>
              <p:cNvSpPr txBox="1"/>
              <p:nvPr/>
            </p:nvSpPr>
            <p:spPr>
              <a:xfrm>
                <a:off x="3867229" y="2711644"/>
                <a:ext cx="692526" cy="153888"/>
              </a:xfrm>
              <a:prstGeom prst="rect">
                <a:avLst/>
              </a:prstGeom>
              <a:noFill/>
            </p:spPr>
            <p:txBody>
              <a:bodyPr wrap="square" lIns="0" tIns="0" rIns="0" bIns="0" rtlCol="0">
                <a:spAutoFit/>
              </a:bodyPr>
              <a:lstStyle/>
              <a:p>
                <a:pPr algn="ctr"/>
                <a:r>
                  <a:rPr lang="en-US" sz="1000" dirty="0"/>
                  <a:t>remote</a:t>
                </a:r>
              </a:p>
            </p:txBody>
          </p:sp>
        </p:grpSp>
        <p:grpSp>
          <p:nvGrpSpPr>
            <p:cNvPr id="28" name="Group 27">
              <a:extLst>
                <a:ext uri="{FF2B5EF4-FFF2-40B4-BE49-F238E27FC236}">
                  <a16:creationId xmlns:a16="http://schemas.microsoft.com/office/drawing/2014/main" id="{30112511-C30B-3855-71E5-CE59447B6746}"/>
                </a:ext>
              </a:extLst>
            </p:cNvPr>
            <p:cNvGrpSpPr/>
            <p:nvPr/>
          </p:nvGrpSpPr>
          <p:grpSpPr>
            <a:xfrm>
              <a:off x="6294737" y="5063290"/>
              <a:ext cx="873462" cy="756604"/>
              <a:chOff x="3783427" y="2694587"/>
              <a:chExt cx="873462" cy="756604"/>
            </a:xfrm>
          </p:grpSpPr>
          <p:pic>
            <p:nvPicPr>
              <p:cNvPr id="46" name="Picture 45">
                <a:extLst>
                  <a:ext uri="{FF2B5EF4-FFF2-40B4-BE49-F238E27FC236}">
                    <a16:creationId xmlns:a16="http://schemas.microsoft.com/office/drawing/2014/main" id="{1B3B6474-E5A7-EB82-420D-2C6E80E09B19}"/>
                  </a:ext>
                </a:extLst>
              </p:cNvPr>
              <p:cNvPicPr>
                <a:picLocks noChangeAspect="1"/>
              </p:cNvPicPr>
              <p:nvPr/>
            </p:nvPicPr>
            <p:blipFill rotWithShape="1">
              <a:blip r:embed="rId2"/>
              <a:srcRect t="11492" b="11814"/>
              <a:stretch/>
            </p:blipFill>
            <p:spPr>
              <a:xfrm>
                <a:off x="3783427" y="2781300"/>
                <a:ext cx="873462" cy="669891"/>
              </a:xfrm>
              <a:prstGeom prst="rect">
                <a:avLst/>
              </a:prstGeom>
            </p:spPr>
          </p:pic>
          <p:sp>
            <p:nvSpPr>
              <p:cNvPr id="47" name="TextBox 46">
                <a:extLst>
                  <a:ext uri="{FF2B5EF4-FFF2-40B4-BE49-F238E27FC236}">
                    <a16:creationId xmlns:a16="http://schemas.microsoft.com/office/drawing/2014/main" id="{D636FDFB-B107-CF72-C3B5-6D3B2724E4A2}"/>
                  </a:ext>
                </a:extLst>
              </p:cNvPr>
              <p:cNvSpPr txBox="1"/>
              <p:nvPr/>
            </p:nvSpPr>
            <p:spPr>
              <a:xfrm>
                <a:off x="3873895" y="2694587"/>
                <a:ext cx="692526" cy="153888"/>
              </a:xfrm>
              <a:prstGeom prst="rect">
                <a:avLst/>
              </a:prstGeom>
              <a:noFill/>
            </p:spPr>
            <p:txBody>
              <a:bodyPr wrap="square" lIns="0" tIns="0" rIns="0" bIns="0" rtlCol="0">
                <a:spAutoFit/>
              </a:bodyPr>
              <a:lstStyle/>
              <a:p>
                <a:pPr algn="ctr"/>
                <a:r>
                  <a:rPr lang="en-US" sz="1000" dirty="0"/>
                  <a:t>primary</a:t>
                </a:r>
              </a:p>
            </p:txBody>
          </p:sp>
        </p:grpSp>
        <p:grpSp>
          <p:nvGrpSpPr>
            <p:cNvPr id="35" name="Group 34">
              <a:extLst>
                <a:ext uri="{FF2B5EF4-FFF2-40B4-BE49-F238E27FC236}">
                  <a16:creationId xmlns:a16="http://schemas.microsoft.com/office/drawing/2014/main" id="{224142AE-E314-6E6B-BA02-F089D7C8402C}"/>
                </a:ext>
              </a:extLst>
            </p:cNvPr>
            <p:cNvGrpSpPr/>
            <p:nvPr/>
          </p:nvGrpSpPr>
          <p:grpSpPr>
            <a:xfrm>
              <a:off x="8138757" y="5082544"/>
              <a:ext cx="873462" cy="739547"/>
              <a:chOff x="3783427" y="2711644"/>
              <a:chExt cx="873462" cy="739547"/>
            </a:xfrm>
          </p:grpSpPr>
          <p:pic>
            <p:nvPicPr>
              <p:cNvPr id="44" name="Picture 43">
                <a:extLst>
                  <a:ext uri="{FF2B5EF4-FFF2-40B4-BE49-F238E27FC236}">
                    <a16:creationId xmlns:a16="http://schemas.microsoft.com/office/drawing/2014/main" id="{43FDA6F7-D168-0CF4-25F7-4C4C38D4B78B}"/>
                  </a:ext>
                </a:extLst>
              </p:cNvPr>
              <p:cNvPicPr>
                <a:picLocks noChangeAspect="1"/>
              </p:cNvPicPr>
              <p:nvPr/>
            </p:nvPicPr>
            <p:blipFill rotWithShape="1">
              <a:blip r:embed="rId2"/>
              <a:srcRect t="11492" b="11814"/>
              <a:stretch/>
            </p:blipFill>
            <p:spPr>
              <a:xfrm>
                <a:off x="3783427" y="2781300"/>
                <a:ext cx="873462" cy="669891"/>
              </a:xfrm>
              <a:prstGeom prst="rect">
                <a:avLst/>
              </a:prstGeom>
            </p:spPr>
          </p:pic>
          <p:sp>
            <p:nvSpPr>
              <p:cNvPr id="45" name="TextBox 44">
                <a:extLst>
                  <a:ext uri="{FF2B5EF4-FFF2-40B4-BE49-F238E27FC236}">
                    <a16:creationId xmlns:a16="http://schemas.microsoft.com/office/drawing/2014/main" id="{0FB9926C-8FC1-B1BD-A5BC-31D8C876A61C}"/>
                  </a:ext>
                </a:extLst>
              </p:cNvPr>
              <p:cNvSpPr txBox="1"/>
              <p:nvPr/>
            </p:nvSpPr>
            <p:spPr>
              <a:xfrm>
                <a:off x="3867229" y="2711644"/>
                <a:ext cx="692526" cy="153888"/>
              </a:xfrm>
              <a:prstGeom prst="rect">
                <a:avLst/>
              </a:prstGeom>
              <a:noFill/>
            </p:spPr>
            <p:txBody>
              <a:bodyPr wrap="square" lIns="0" tIns="0" rIns="0" bIns="0" rtlCol="0">
                <a:spAutoFit/>
              </a:bodyPr>
              <a:lstStyle/>
              <a:p>
                <a:pPr algn="ctr"/>
                <a:r>
                  <a:rPr lang="en-US" sz="1000" dirty="0"/>
                  <a:t>remote</a:t>
                </a:r>
              </a:p>
            </p:txBody>
          </p:sp>
        </p:grpSp>
        <p:grpSp>
          <p:nvGrpSpPr>
            <p:cNvPr id="36" name="Group 35">
              <a:extLst>
                <a:ext uri="{FF2B5EF4-FFF2-40B4-BE49-F238E27FC236}">
                  <a16:creationId xmlns:a16="http://schemas.microsoft.com/office/drawing/2014/main" id="{CCE6411F-8F00-99EC-92A2-0642388E8606}"/>
                </a:ext>
              </a:extLst>
            </p:cNvPr>
            <p:cNvGrpSpPr/>
            <p:nvPr/>
          </p:nvGrpSpPr>
          <p:grpSpPr>
            <a:xfrm>
              <a:off x="8928417" y="5073069"/>
              <a:ext cx="873462" cy="739547"/>
              <a:chOff x="3783427" y="2711644"/>
              <a:chExt cx="873462" cy="739547"/>
            </a:xfrm>
          </p:grpSpPr>
          <p:pic>
            <p:nvPicPr>
              <p:cNvPr id="41" name="Picture 40">
                <a:extLst>
                  <a:ext uri="{FF2B5EF4-FFF2-40B4-BE49-F238E27FC236}">
                    <a16:creationId xmlns:a16="http://schemas.microsoft.com/office/drawing/2014/main" id="{D624180D-678B-C077-0C0C-2F211D443A0F}"/>
                  </a:ext>
                </a:extLst>
              </p:cNvPr>
              <p:cNvPicPr>
                <a:picLocks noChangeAspect="1"/>
              </p:cNvPicPr>
              <p:nvPr/>
            </p:nvPicPr>
            <p:blipFill rotWithShape="1">
              <a:blip r:embed="rId2"/>
              <a:srcRect t="11492" b="11814"/>
              <a:stretch/>
            </p:blipFill>
            <p:spPr>
              <a:xfrm>
                <a:off x="3783427" y="2781300"/>
                <a:ext cx="873462" cy="669891"/>
              </a:xfrm>
              <a:prstGeom prst="rect">
                <a:avLst/>
              </a:prstGeom>
            </p:spPr>
          </p:pic>
          <p:sp>
            <p:nvSpPr>
              <p:cNvPr id="42" name="TextBox 41">
                <a:extLst>
                  <a:ext uri="{FF2B5EF4-FFF2-40B4-BE49-F238E27FC236}">
                    <a16:creationId xmlns:a16="http://schemas.microsoft.com/office/drawing/2014/main" id="{4BC46C96-6A75-63B3-DAA6-01A73F13B813}"/>
                  </a:ext>
                </a:extLst>
              </p:cNvPr>
              <p:cNvSpPr txBox="1"/>
              <p:nvPr/>
            </p:nvSpPr>
            <p:spPr>
              <a:xfrm>
                <a:off x="3867229" y="2711644"/>
                <a:ext cx="692526" cy="153888"/>
              </a:xfrm>
              <a:prstGeom prst="rect">
                <a:avLst/>
              </a:prstGeom>
              <a:noFill/>
            </p:spPr>
            <p:txBody>
              <a:bodyPr wrap="square" lIns="0" tIns="0" rIns="0" bIns="0" rtlCol="0">
                <a:spAutoFit/>
              </a:bodyPr>
              <a:lstStyle/>
              <a:p>
                <a:pPr algn="ctr"/>
                <a:r>
                  <a:rPr lang="en-US" sz="1000" dirty="0"/>
                  <a:t>remote</a:t>
                </a:r>
              </a:p>
            </p:txBody>
          </p:sp>
        </p:grpSp>
        <p:cxnSp>
          <p:nvCxnSpPr>
            <p:cNvPr id="37" name="Connector: Elbow 36">
              <a:extLst>
                <a:ext uri="{FF2B5EF4-FFF2-40B4-BE49-F238E27FC236}">
                  <a16:creationId xmlns:a16="http://schemas.microsoft.com/office/drawing/2014/main" id="{25693458-716E-2C15-B551-888898C946FE}"/>
                </a:ext>
              </a:extLst>
            </p:cNvPr>
            <p:cNvCxnSpPr>
              <a:stCxn id="46" idx="2"/>
              <a:endCxn id="52" idx="2"/>
            </p:cNvCxnSpPr>
            <p:nvPr/>
          </p:nvCxnSpPr>
          <p:spPr>
            <a:xfrm rot="16200000" flipH="1">
              <a:off x="7260157" y="5291205"/>
              <a:ext cx="10314" cy="1067692"/>
            </a:xfrm>
            <a:prstGeom prst="bentConnector3">
              <a:avLst>
                <a:gd name="adj1" fmla="val 1531433"/>
              </a:avLst>
            </a:prstGeom>
            <a:ln w="19050">
              <a:solidFill>
                <a:schemeClr val="accent4"/>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6BDB919E-3E4D-6F32-8F20-BE648BEB643E}"/>
                </a:ext>
              </a:extLst>
            </p:cNvPr>
            <p:cNvCxnSpPr>
              <a:cxnSpLocks/>
              <a:stCxn id="46" idx="2"/>
              <a:endCxn id="44" idx="2"/>
            </p:cNvCxnSpPr>
            <p:nvPr/>
          </p:nvCxnSpPr>
          <p:spPr>
            <a:xfrm rot="16200000" flipH="1">
              <a:off x="7652380" y="4898982"/>
              <a:ext cx="2197" cy="1844020"/>
            </a:xfrm>
            <a:prstGeom prst="bentConnector3">
              <a:avLst>
                <a:gd name="adj1" fmla="val 10505098"/>
              </a:avLst>
            </a:prstGeom>
            <a:ln w="19050">
              <a:solidFill>
                <a:schemeClr val="accent4"/>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C85477A-0B9C-3DE5-FA09-6D404BF235DE}"/>
                </a:ext>
              </a:extLst>
            </p:cNvPr>
            <p:cNvCxnSpPr>
              <a:cxnSpLocks/>
              <a:stCxn id="46" idx="2"/>
              <a:endCxn id="41" idx="2"/>
            </p:cNvCxnSpPr>
            <p:nvPr/>
          </p:nvCxnSpPr>
          <p:spPr>
            <a:xfrm rot="5400000" flipH="1" flipV="1">
              <a:off x="8044669" y="4499415"/>
              <a:ext cx="7278" cy="2633680"/>
            </a:xfrm>
            <a:prstGeom prst="bentConnector3">
              <a:avLst>
                <a:gd name="adj1" fmla="val -4253408"/>
              </a:avLst>
            </a:prstGeom>
            <a:ln w="19050">
              <a:solidFill>
                <a:schemeClr val="accent4"/>
              </a:solidFill>
              <a:headEnd w="lg" len="lg"/>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79" name="Chart 78">
            <a:extLst>
              <a:ext uri="{FF2B5EF4-FFF2-40B4-BE49-F238E27FC236}">
                <a16:creationId xmlns:a16="http://schemas.microsoft.com/office/drawing/2014/main" id="{3427EC58-E65C-B803-C1E8-821A59FC6CE4}"/>
              </a:ext>
            </a:extLst>
          </p:cNvPr>
          <p:cNvGraphicFramePr>
            <a:graphicFrameLocks/>
          </p:cNvGraphicFramePr>
          <p:nvPr/>
        </p:nvGraphicFramePr>
        <p:xfrm>
          <a:off x="6984524" y="1377243"/>
          <a:ext cx="4056176" cy="3758985"/>
        </p:xfrm>
        <a:graphic>
          <a:graphicData uri="http://schemas.openxmlformats.org/drawingml/2006/chart">
            <c:chart xmlns:c="http://schemas.openxmlformats.org/drawingml/2006/chart" xmlns:r="http://schemas.openxmlformats.org/officeDocument/2006/relationships" r:id="rId3"/>
          </a:graphicData>
        </a:graphic>
      </p:graphicFrame>
      <p:sp>
        <p:nvSpPr>
          <p:cNvPr id="81" name="TextBox 3">
            <a:extLst>
              <a:ext uri="{FF2B5EF4-FFF2-40B4-BE49-F238E27FC236}">
                <a16:creationId xmlns:a16="http://schemas.microsoft.com/office/drawing/2014/main" id="{C8776D96-CC98-6320-BF96-B4F96E1F4C63}"/>
              </a:ext>
            </a:extLst>
          </p:cNvPr>
          <p:cNvSpPr txBox="1"/>
          <p:nvPr/>
        </p:nvSpPr>
        <p:spPr>
          <a:xfrm rot="16200000">
            <a:off x="6457775" y="2494950"/>
            <a:ext cx="1053498" cy="21562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b="1" dirty="0"/>
              <a:t>Runtime (</a:t>
            </a:r>
            <a:r>
              <a:rPr lang="en-US" sz="1100" b="1" dirty="0" err="1"/>
              <a:t>Hrs</a:t>
            </a:r>
            <a:r>
              <a:rPr lang="en-US" sz="1100" b="1" dirty="0"/>
              <a:t>)</a:t>
            </a:r>
          </a:p>
        </p:txBody>
      </p:sp>
      <p:sp>
        <p:nvSpPr>
          <p:cNvPr id="82" name="TextBox 81">
            <a:extLst>
              <a:ext uri="{FF2B5EF4-FFF2-40B4-BE49-F238E27FC236}">
                <a16:creationId xmlns:a16="http://schemas.microsoft.com/office/drawing/2014/main" id="{39035593-9B10-0099-15EE-509D5BFA2A4D}"/>
              </a:ext>
            </a:extLst>
          </p:cNvPr>
          <p:cNvSpPr txBox="1"/>
          <p:nvPr/>
        </p:nvSpPr>
        <p:spPr>
          <a:xfrm>
            <a:off x="9012612" y="1841760"/>
            <a:ext cx="2727328" cy="830997"/>
          </a:xfrm>
          <a:prstGeom prst="rect">
            <a:avLst/>
          </a:prstGeom>
          <a:noFill/>
        </p:spPr>
        <p:txBody>
          <a:bodyPr wrap="square" lIns="0" tIns="0" rIns="0" bIns="0" rtlCol="0">
            <a:spAutoFit/>
          </a:bodyPr>
          <a:lstStyle/>
          <a:p>
            <a:pPr algn="ctr"/>
            <a:r>
              <a:rPr lang="en-US" dirty="0"/>
              <a:t>customer custom topology </a:t>
            </a:r>
            <a:br>
              <a:rPr lang="en-US" dirty="0"/>
            </a:br>
            <a:r>
              <a:rPr lang="en-US" dirty="0"/>
              <a:t>rule deck with </a:t>
            </a:r>
            <a:br>
              <a:rPr lang="en-US" dirty="0"/>
            </a:br>
            <a:r>
              <a:rPr lang="en-US" dirty="0"/>
              <a:t>MTflex of PERC </a:t>
            </a:r>
            <a:r>
              <a:rPr lang="en-US" dirty="0" err="1"/>
              <a:t>LOADs</a:t>
            </a:r>
            <a:endParaRPr lang="en-US" dirty="0"/>
          </a:p>
        </p:txBody>
      </p:sp>
      <p:sp>
        <p:nvSpPr>
          <p:cNvPr id="83" name="TextBox 82">
            <a:extLst>
              <a:ext uri="{FF2B5EF4-FFF2-40B4-BE49-F238E27FC236}">
                <a16:creationId xmlns:a16="http://schemas.microsoft.com/office/drawing/2014/main" id="{20E4FA35-0D49-728C-F9D7-AC198F47B38B}"/>
              </a:ext>
            </a:extLst>
          </p:cNvPr>
          <p:cNvSpPr txBox="1"/>
          <p:nvPr/>
        </p:nvSpPr>
        <p:spPr>
          <a:xfrm>
            <a:off x="9708578" y="5112704"/>
            <a:ext cx="2105072" cy="738664"/>
          </a:xfrm>
          <a:prstGeom prst="rect">
            <a:avLst/>
          </a:prstGeom>
          <a:noFill/>
        </p:spPr>
        <p:txBody>
          <a:bodyPr wrap="square" lIns="0" tIns="0" rIns="0" bIns="0" rtlCol="0">
            <a:spAutoFit/>
          </a:bodyPr>
          <a:lstStyle/>
          <a:p>
            <a:pPr algn="ctr"/>
            <a:r>
              <a:rPr lang="en-US" sz="1600" b="1" dirty="0"/>
              <a:t>MTflex distributes tasks to multiple machines</a:t>
            </a:r>
          </a:p>
        </p:txBody>
      </p:sp>
      <p:sp>
        <p:nvSpPr>
          <p:cNvPr id="5" name="Slide Number Placeholder 4">
            <a:extLst>
              <a:ext uri="{FF2B5EF4-FFF2-40B4-BE49-F238E27FC236}">
                <a16:creationId xmlns:a16="http://schemas.microsoft.com/office/drawing/2014/main" id="{26962397-DDC7-7DC7-0075-ADE279FCF9E4}"/>
              </a:ext>
            </a:extLst>
          </p:cNvPr>
          <p:cNvSpPr>
            <a:spLocks noGrp="1"/>
          </p:cNvSpPr>
          <p:nvPr>
            <p:ph type="sldNum" sz="quarter" idx="11"/>
          </p:nvPr>
        </p:nvSpPr>
        <p:spPr/>
        <p:txBody>
          <a:bodyPr/>
          <a:lstStyle/>
          <a:p>
            <a:r>
              <a:rPr lang="en-US"/>
              <a:t>Page </a:t>
            </a:r>
            <a:fld id="{15EBE321-CBB1-4E91-BD14-37C8D44326FB}" type="slidenum">
              <a:rPr lang="en-US" smtClean="0"/>
              <a:pPr/>
              <a:t>37</a:t>
            </a:fld>
            <a:endParaRPr lang="en-US" dirty="0"/>
          </a:p>
        </p:txBody>
      </p:sp>
    </p:spTree>
    <p:extLst>
      <p:ext uri="{BB962C8B-B14F-4D97-AF65-F5344CB8AC3E}">
        <p14:creationId xmlns:p14="http://schemas.microsoft.com/office/powerpoint/2010/main" val="3493860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v2024.1</a:t>
            </a:r>
          </a:p>
          <a:p>
            <a:pPr lvl="1"/>
            <a:r>
              <a:rPr lang="en-US" dirty="0"/>
              <a:t>Standard Verification Rule Format (SVRF) Manual, Calibre</a:t>
            </a:r>
            <a:r>
              <a:rPr lang="en-US" baseline="30000" dirty="0"/>
              <a:t>®</a:t>
            </a:r>
            <a:r>
              <a:rPr lang="en-US" dirty="0"/>
              <a:t> v2024.1</a:t>
            </a:r>
          </a:p>
          <a:p>
            <a:pPr lvl="1"/>
            <a:r>
              <a:rPr lang="en-US" dirty="0"/>
              <a:t>Calibre</a:t>
            </a:r>
            <a:r>
              <a:rPr lang="en-US" baseline="30000" dirty="0"/>
              <a:t>®</a:t>
            </a:r>
            <a:r>
              <a:rPr lang="en-US" dirty="0"/>
              <a:t> PERC User’s Manual, v2024.1</a:t>
            </a:r>
          </a:p>
          <a:p>
            <a:pPr marL="0" lvl="1" indent="0">
              <a:buNone/>
            </a:pPr>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519C1BD1-D3F6-C32A-D112-E03DC2341614}"/>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6FC46B85-0A5D-F324-31E5-97A22146388A}"/>
              </a:ext>
            </a:extLst>
          </p:cNvPr>
          <p:cNvSpPr>
            <a:spLocks noGrp="1"/>
          </p:cNvSpPr>
          <p:nvPr>
            <p:ph type="sldNum" sz="quarter" idx="11"/>
          </p:nvPr>
        </p:nvSpPr>
        <p:spPr/>
        <p:txBody>
          <a:bodyPr/>
          <a:lstStyle/>
          <a:p>
            <a:r>
              <a:rPr lang="en-US"/>
              <a:t>Page </a:t>
            </a:r>
            <a:fld id="{15EBE321-CBB1-4E91-BD14-37C8D44326FB}" type="slidenum">
              <a:rPr lang="en-US" smtClean="0"/>
              <a:pPr/>
              <a:t>38</a:t>
            </a:fld>
            <a:endParaRPr lang="en-US" dirty="0"/>
          </a:p>
        </p:txBody>
      </p:sp>
    </p:spTree>
    <p:extLst>
      <p:ext uri="{BB962C8B-B14F-4D97-AF65-F5344CB8AC3E}">
        <p14:creationId xmlns:p14="http://schemas.microsoft.com/office/powerpoint/2010/main" val="420843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xRC</a:t>
            </a:r>
            <a:r>
              <a:rPr lang="en-US" dirty="0"/>
              <a:t>/</a:t>
            </a:r>
            <a:r>
              <a:rPr lang="en-US" dirty="0" err="1"/>
              <a:t>xACT</a:t>
            </a:r>
            <a:r>
              <a:rPr lang="en-US" dirty="0"/>
              <a:t>/xACT3D</a:t>
            </a:r>
            <a:br>
              <a:rPr lang="en-US" dirty="0"/>
            </a:br>
            <a:r>
              <a:rPr lang="en-US" sz="4000" dirty="0"/>
              <a:t>Release Highlights</a:t>
            </a:r>
            <a:br>
              <a:rPr lang="en-US" sz="4000" b="0" dirty="0"/>
            </a:br>
            <a:r>
              <a:rPr lang="en-US" sz="4000" dirty="0"/>
              <a:t>v2024.1</a:t>
            </a:r>
            <a:endParaRPr lang="en-US" sz="4000" b="0" dirty="0"/>
          </a:p>
        </p:txBody>
      </p:sp>
      <p:sp>
        <p:nvSpPr>
          <p:cNvPr id="2" name="Footer Placeholder 1">
            <a:extLst>
              <a:ext uri="{FF2B5EF4-FFF2-40B4-BE49-F238E27FC236}">
                <a16:creationId xmlns:a16="http://schemas.microsoft.com/office/drawing/2014/main" id="{D30A2B49-D18D-9E17-A32C-F43DCD29A4E3}"/>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6002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2C6EC1-C8EE-0FE4-1189-660F2093FA3C}"/>
              </a:ext>
            </a:extLst>
          </p:cNvPr>
          <p:cNvSpPr>
            <a:spLocks noGrp="1"/>
          </p:cNvSpPr>
          <p:nvPr>
            <p:ph type="title"/>
          </p:nvPr>
        </p:nvSpPr>
        <p:spPr/>
        <p:txBody>
          <a:bodyPr/>
          <a:lstStyle/>
          <a:p>
            <a:r>
              <a:rPr lang="en-US" sz="2400" dirty="0"/>
              <a:t>Continued DRC Performance Tracking</a:t>
            </a:r>
          </a:p>
        </p:txBody>
      </p:sp>
      <p:sp>
        <p:nvSpPr>
          <p:cNvPr id="4" name="Footer Placeholder 3">
            <a:extLst>
              <a:ext uri="{FF2B5EF4-FFF2-40B4-BE49-F238E27FC236}">
                <a16:creationId xmlns:a16="http://schemas.microsoft.com/office/drawing/2014/main" id="{E33B22B4-D7D2-F185-0614-65BCD8E70E93}"/>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pic>
        <p:nvPicPr>
          <p:cNvPr id="1026" name="Graphic 3">
            <a:extLst>
              <a:ext uri="{FF2B5EF4-FFF2-40B4-BE49-F238E27FC236}">
                <a16:creationId xmlns:a16="http://schemas.microsoft.com/office/drawing/2014/main" id="{DBD938DF-3F36-FA8B-EB71-F707BABAB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33" y="1270612"/>
            <a:ext cx="8944711" cy="5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E686835-4F62-C3B8-0711-1BE1115E7976}"/>
              </a:ext>
            </a:extLst>
          </p:cNvPr>
          <p:cNvSpPr>
            <a:spLocks noGrp="1"/>
          </p:cNvSpPr>
          <p:nvPr>
            <p:ph type="sldNum" sz="quarter" idx="11"/>
          </p:nvPr>
        </p:nvSpPr>
        <p:spPr/>
        <p:txBody>
          <a:bodyPr/>
          <a:lstStyle/>
          <a:p>
            <a:r>
              <a:rPr lang="en-US"/>
              <a:t>Page </a:t>
            </a:r>
            <a:fld id="{15EBE321-CBB1-4E91-BD14-37C8D44326FB}" type="slidenum">
              <a:rPr lang="en-US" smtClean="0"/>
              <a:pPr/>
              <a:t>4</a:t>
            </a:fld>
            <a:endParaRPr lang="en-US" dirty="0"/>
          </a:p>
        </p:txBody>
      </p:sp>
    </p:spTree>
    <p:extLst>
      <p:ext uri="{BB962C8B-B14F-4D97-AF65-F5344CB8AC3E}">
        <p14:creationId xmlns:p14="http://schemas.microsoft.com/office/powerpoint/2010/main" val="47518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D716A64-4268-0E8B-F112-2CE4DDE8F095}"/>
              </a:ext>
            </a:extLst>
          </p:cNvPr>
          <p:cNvSpPr txBox="1"/>
          <p:nvPr/>
        </p:nvSpPr>
        <p:spPr>
          <a:xfrm>
            <a:off x="323325" y="2369578"/>
            <a:ext cx="9863997" cy="3358355"/>
          </a:xfrm>
          <a:prstGeom prst="rect">
            <a:avLst/>
          </a:prstGeom>
          <a:noFill/>
        </p:spPr>
        <p:txBody>
          <a:bodyPr wrap="square">
            <a:spAutoFit/>
          </a:bodyPr>
          <a:lstStyle/>
          <a:p>
            <a:pPr>
              <a:lnSpc>
                <a:spcPct val="110000"/>
              </a:lnSpc>
              <a:spcAft>
                <a:spcPts val="300"/>
              </a:spcAft>
            </a:pPr>
            <a:r>
              <a:rPr lang="en-US" sz="1600" dirty="0"/>
              <a:t>The user can view the new Colormap R option for debugging, mapping point-to-point calculations           (per net) to layout or  identifying parasitic resistance hotspots as shown in the below snapshots.</a:t>
            </a:r>
          </a:p>
          <a:p>
            <a:pPr>
              <a:lnSpc>
                <a:spcPct val="110000"/>
              </a:lnSpc>
              <a:spcAft>
                <a:spcPts val="300"/>
              </a:spcAft>
            </a:pPr>
            <a:endParaRPr lang="en-US" sz="1600" dirty="0"/>
          </a:p>
          <a:p>
            <a:pPr>
              <a:lnSpc>
                <a:spcPct val="110000"/>
              </a:lnSpc>
              <a:spcAft>
                <a:spcPts val="300"/>
              </a:spcAft>
            </a:pPr>
            <a:endParaRPr lang="en-US" sz="1600" dirty="0"/>
          </a:p>
          <a:p>
            <a:pPr>
              <a:lnSpc>
                <a:spcPct val="110000"/>
              </a:lnSpc>
              <a:spcAft>
                <a:spcPts val="300"/>
              </a:spcAft>
            </a:pPr>
            <a:endParaRPr lang="en-US" sz="1600" dirty="0"/>
          </a:p>
          <a:p>
            <a:pPr>
              <a:lnSpc>
                <a:spcPct val="110000"/>
              </a:lnSpc>
              <a:spcAft>
                <a:spcPts val="300"/>
              </a:spcAft>
            </a:pPr>
            <a:endParaRPr lang="en-US" sz="1600" dirty="0"/>
          </a:p>
          <a:p>
            <a:pPr>
              <a:lnSpc>
                <a:spcPct val="110000"/>
              </a:lnSpc>
              <a:spcAft>
                <a:spcPts val="300"/>
              </a:spcAft>
            </a:pPr>
            <a:endParaRPr lang="en-US" sz="1600" dirty="0"/>
          </a:p>
          <a:p>
            <a:pPr>
              <a:lnSpc>
                <a:spcPct val="110000"/>
              </a:lnSpc>
              <a:spcAft>
                <a:spcPts val="300"/>
              </a:spcAft>
            </a:pPr>
            <a:endParaRPr lang="en-US" sz="1600" dirty="0"/>
          </a:p>
          <a:p>
            <a:pPr>
              <a:lnSpc>
                <a:spcPct val="110000"/>
              </a:lnSpc>
              <a:spcAft>
                <a:spcPts val="300"/>
              </a:spcAft>
            </a:pPr>
            <a:endParaRPr lang="en-US" sz="1600" dirty="0"/>
          </a:p>
          <a:p>
            <a:pPr>
              <a:lnSpc>
                <a:spcPct val="110000"/>
              </a:lnSpc>
              <a:spcAft>
                <a:spcPts val="300"/>
              </a:spcAft>
            </a:pPr>
            <a:r>
              <a:rPr lang="en-US" sz="1600" dirty="0"/>
              <a:t>In the demonstrated in example, the resistance heatmap highlights large resistors (in red) on current paths with smaller widths – compared to smaller resistors on wider current paths (resistors highlighted in blue).</a:t>
            </a:r>
          </a:p>
        </p:txBody>
      </p:sp>
      <p:sp>
        <p:nvSpPr>
          <p:cNvPr id="2" name="Title 1">
            <a:extLst>
              <a:ext uri="{FF2B5EF4-FFF2-40B4-BE49-F238E27FC236}">
                <a16:creationId xmlns:a16="http://schemas.microsoft.com/office/drawing/2014/main" id="{424B57E6-70F1-65E7-D3A0-1EB251696137}"/>
              </a:ext>
            </a:extLst>
          </p:cNvPr>
          <p:cNvSpPr>
            <a:spLocks noGrp="1"/>
          </p:cNvSpPr>
          <p:nvPr>
            <p:ph type="title"/>
          </p:nvPr>
        </p:nvSpPr>
        <p:spPr>
          <a:xfrm>
            <a:off x="323325" y="135731"/>
            <a:ext cx="9863997" cy="576000"/>
          </a:xfrm>
        </p:spPr>
        <p:txBody>
          <a:bodyPr/>
          <a:lstStyle/>
          <a:p>
            <a:r>
              <a:rPr lang="en-US" dirty="0"/>
              <a:t>Resistance Heatmap (Colormap) in RVE - BETA</a:t>
            </a:r>
          </a:p>
        </p:txBody>
      </p:sp>
      <p:sp>
        <p:nvSpPr>
          <p:cNvPr id="13" name="Content Placeholder 2">
            <a:extLst>
              <a:ext uri="{FF2B5EF4-FFF2-40B4-BE49-F238E27FC236}">
                <a16:creationId xmlns:a16="http://schemas.microsoft.com/office/drawing/2014/main" id="{D6360272-B343-537E-42AC-88473AC5F252}"/>
              </a:ext>
            </a:extLst>
          </p:cNvPr>
          <p:cNvSpPr txBox="1">
            <a:spLocks/>
          </p:cNvSpPr>
          <p:nvPr/>
        </p:nvSpPr>
        <p:spPr>
          <a:xfrm>
            <a:off x="331094" y="838085"/>
            <a:ext cx="11301664" cy="2143654"/>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1600" dirty="0"/>
              <a:t>Enhancing </a:t>
            </a:r>
            <a:r>
              <a:rPr lang="en-US" sz="1600" dirty="0" err="1"/>
              <a:t>xRC</a:t>
            </a:r>
            <a:r>
              <a:rPr lang="en-US" sz="1600" dirty="0"/>
              <a:t> debugging utilities on RVE, Resistance heatmap is now available in Beta </a:t>
            </a:r>
          </a:p>
          <a:p>
            <a:r>
              <a:rPr lang="en-US" sz="1600" dirty="0"/>
              <a:t>     (Colormap R environment variable required to enable feature).</a:t>
            </a:r>
          </a:p>
          <a:p>
            <a:pPr marL="285750" indent="-285750">
              <a:buFont typeface="Wingdings" panose="05000000000000000000" pitchFamily="2" charset="2"/>
              <a:buChar char="§"/>
            </a:pPr>
            <a:r>
              <a:rPr lang="en-US" sz="1600" dirty="0"/>
              <a:t>The Resistance heatmap is displayed per net, using option Colormap from RVE dropdown menu</a:t>
            </a:r>
          </a:p>
          <a:p>
            <a:pPr marL="285750" indent="-285750">
              <a:buFont typeface="Wingdings" panose="05000000000000000000" pitchFamily="2" charset="2"/>
              <a:buChar char="§"/>
            </a:pPr>
            <a:r>
              <a:rPr lang="en-US" sz="1600" dirty="0"/>
              <a:t>The new feature highlights the parasitic resistors hotspots through color-coding the largest resistor </a:t>
            </a:r>
          </a:p>
          <a:p>
            <a:r>
              <a:rPr lang="en-US" sz="1600" dirty="0"/>
              <a:t>     per net in red, smallest in blue – other resistors in-between are distributed with color-code accordingly.</a:t>
            </a:r>
          </a:p>
        </p:txBody>
      </p:sp>
      <p:pic>
        <p:nvPicPr>
          <p:cNvPr id="25" name="Picture 24">
            <a:extLst>
              <a:ext uri="{FF2B5EF4-FFF2-40B4-BE49-F238E27FC236}">
                <a16:creationId xmlns:a16="http://schemas.microsoft.com/office/drawing/2014/main" id="{7EC867DF-2E74-35E5-AD6F-021BCCEC4BC2}"/>
              </a:ext>
            </a:extLst>
          </p:cNvPr>
          <p:cNvPicPr>
            <a:picLocks noChangeAspect="1"/>
          </p:cNvPicPr>
          <p:nvPr/>
        </p:nvPicPr>
        <p:blipFill>
          <a:blip r:embed="rId2"/>
          <a:stretch>
            <a:fillRect/>
          </a:stretch>
        </p:blipFill>
        <p:spPr>
          <a:xfrm>
            <a:off x="9551703" y="785194"/>
            <a:ext cx="2186740" cy="1053247"/>
          </a:xfrm>
          <a:prstGeom prst="rect">
            <a:avLst/>
          </a:prstGeom>
        </p:spPr>
      </p:pic>
      <p:sp>
        <p:nvSpPr>
          <p:cNvPr id="30" name="TextBox 29">
            <a:extLst>
              <a:ext uri="{FF2B5EF4-FFF2-40B4-BE49-F238E27FC236}">
                <a16:creationId xmlns:a16="http://schemas.microsoft.com/office/drawing/2014/main" id="{29460E72-BB60-B6D8-DAA1-C4067FE95794}"/>
              </a:ext>
            </a:extLst>
          </p:cNvPr>
          <p:cNvSpPr txBox="1"/>
          <p:nvPr/>
        </p:nvSpPr>
        <p:spPr>
          <a:xfrm>
            <a:off x="323325" y="5711876"/>
            <a:ext cx="11774330" cy="338554"/>
          </a:xfrm>
          <a:prstGeom prst="rect">
            <a:avLst/>
          </a:prstGeom>
          <a:noFill/>
        </p:spPr>
        <p:txBody>
          <a:bodyPr wrap="square">
            <a:spAutoFit/>
          </a:bodyPr>
          <a:lstStyle/>
          <a:p>
            <a:r>
              <a:rPr lang="en-US" sz="1600" dirty="0">
                <a:solidFill>
                  <a:schemeClr val="accent1"/>
                </a:solidFill>
              </a:rPr>
              <a:t>To Get access to early version of Resistance Heatmap, please contact Siemens support.</a:t>
            </a:r>
          </a:p>
        </p:txBody>
      </p:sp>
      <p:pic>
        <p:nvPicPr>
          <p:cNvPr id="5" name="Picture 4">
            <a:extLst>
              <a:ext uri="{FF2B5EF4-FFF2-40B4-BE49-F238E27FC236}">
                <a16:creationId xmlns:a16="http://schemas.microsoft.com/office/drawing/2014/main" id="{96D77477-CA7A-BD31-2BBE-66D49E3EA5CC}"/>
              </a:ext>
            </a:extLst>
          </p:cNvPr>
          <p:cNvPicPr>
            <a:picLocks noChangeAspect="1"/>
          </p:cNvPicPr>
          <p:nvPr/>
        </p:nvPicPr>
        <p:blipFill>
          <a:blip r:embed="rId3"/>
          <a:stretch>
            <a:fillRect/>
          </a:stretch>
        </p:blipFill>
        <p:spPr>
          <a:xfrm>
            <a:off x="5419633" y="3298899"/>
            <a:ext cx="1410697" cy="1496975"/>
          </a:xfrm>
          <a:prstGeom prst="rect">
            <a:avLst/>
          </a:prstGeom>
        </p:spPr>
      </p:pic>
      <p:pic>
        <p:nvPicPr>
          <p:cNvPr id="7" name="Picture 6">
            <a:extLst>
              <a:ext uri="{FF2B5EF4-FFF2-40B4-BE49-F238E27FC236}">
                <a16:creationId xmlns:a16="http://schemas.microsoft.com/office/drawing/2014/main" id="{96DA2C26-F704-2B3B-7C78-AEC55A0C0410}"/>
              </a:ext>
            </a:extLst>
          </p:cNvPr>
          <p:cNvPicPr>
            <a:picLocks noChangeAspect="1"/>
          </p:cNvPicPr>
          <p:nvPr/>
        </p:nvPicPr>
        <p:blipFill>
          <a:blip r:embed="rId4"/>
          <a:stretch>
            <a:fillRect/>
          </a:stretch>
        </p:blipFill>
        <p:spPr>
          <a:xfrm>
            <a:off x="7968860" y="3298881"/>
            <a:ext cx="1410697" cy="1496993"/>
          </a:xfrm>
          <a:prstGeom prst="rect">
            <a:avLst/>
          </a:prstGeom>
        </p:spPr>
      </p:pic>
      <p:pic>
        <p:nvPicPr>
          <p:cNvPr id="9" name="Picture 8">
            <a:extLst>
              <a:ext uri="{FF2B5EF4-FFF2-40B4-BE49-F238E27FC236}">
                <a16:creationId xmlns:a16="http://schemas.microsoft.com/office/drawing/2014/main" id="{C02DD905-CC26-1E08-D1A4-DF590E2D73C7}"/>
              </a:ext>
            </a:extLst>
          </p:cNvPr>
          <p:cNvPicPr>
            <a:picLocks noChangeAspect="1"/>
          </p:cNvPicPr>
          <p:nvPr/>
        </p:nvPicPr>
        <p:blipFill rotWithShape="1">
          <a:blip r:embed="rId5"/>
          <a:srcRect l="1692" r="1384" b="4394"/>
          <a:stretch/>
        </p:blipFill>
        <p:spPr>
          <a:xfrm>
            <a:off x="7157677" y="3153195"/>
            <a:ext cx="694571" cy="503839"/>
          </a:xfrm>
          <a:prstGeom prst="rect">
            <a:avLst/>
          </a:prstGeom>
        </p:spPr>
      </p:pic>
      <p:pic>
        <p:nvPicPr>
          <p:cNvPr id="11" name="Picture 10">
            <a:extLst>
              <a:ext uri="{FF2B5EF4-FFF2-40B4-BE49-F238E27FC236}">
                <a16:creationId xmlns:a16="http://schemas.microsoft.com/office/drawing/2014/main" id="{8EDF7F8F-C8A0-99EB-2310-EAE1E39F9D0F}"/>
              </a:ext>
            </a:extLst>
          </p:cNvPr>
          <p:cNvPicPr>
            <a:picLocks noChangeAspect="1"/>
          </p:cNvPicPr>
          <p:nvPr/>
        </p:nvPicPr>
        <p:blipFill>
          <a:blip r:embed="rId6"/>
          <a:stretch>
            <a:fillRect/>
          </a:stretch>
        </p:blipFill>
        <p:spPr>
          <a:xfrm>
            <a:off x="3521870" y="3077937"/>
            <a:ext cx="1284139" cy="1902093"/>
          </a:xfrm>
          <a:prstGeom prst="rect">
            <a:avLst/>
          </a:prstGeom>
        </p:spPr>
      </p:pic>
      <p:pic>
        <p:nvPicPr>
          <p:cNvPr id="12" name="Picture 11">
            <a:extLst>
              <a:ext uri="{FF2B5EF4-FFF2-40B4-BE49-F238E27FC236}">
                <a16:creationId xmlns:a16="http://schemas.microsoft.com/office/drawing/2014/main" id="{7F44CBC6-CDA3-CF99-9C3C-E290A9240581}"/>
              </a:ext>
            </a:extLst>
          </p:cNvPr>
          <p:cNvPicPr>
            <a:picLocks noChangeAspect="1"/>
          </p:cNvPicPr>
          <p:nvPr/>
        </p:nvPicPr>
        <p:blipFill>
          <a:blip r:embed="rId7"/>
          <a:stretch>
            <a:fillRect/>
          </a:stretch>
        </p:blipFill>
        <p:spPr>
          <a:xfrm>
            <a:off x="2236720" y="3077937"/>
            <a:ext cx="1199726" cy="1902093"/>
          </a:xfrm>
          <a:prstGeom prst="rect">
            <a:avLst/>
          </a:prstGeom>
        </p:spPr>
      </p:pic>
      <p:sp>
        <p:nvSpPr>
          <p:cNvPr id="14" name="Oval 13">
            <a:extLst>
              <a:ext uri="{FF2B5EF4-FFF2-40B4-BE49-F238E27FC236}">
                <a16:creationId xmlns:a16="http://schemas.microsoft.com/office/drawing/2014/main" id="{159DE0CB-D703-D02D-57BB-996D05192F29}"/>
              </a:ext>
            </a:extLst>
          </p:cNvPr>
          <p:cNvSpPr/>
          <p:nvPr/>
        </p:nvSpPr>
        <p:spPr>
          <a:xfrm>
            <a:off x="3879996" y="3077937"/>
            <a:ext cx="974390" cy="612394"/>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16" name="Straight Arrow Connector 15">
            <a:extLst>
              <a:ext uri="{FF2B5EF4-FFF2-40B4-BE49-F238E27FC236}">
                <a16:creationId xmlns:a16="http://schemas.microsoft.com/office/drawing/2014/main" id="{74AD4913-978F-5081-1EC9-ED2D61E5E5A9}"/>
              </a:ext>
            </a:extLst>
          </p:cNvPr>
          <p:cNvCxnSpPr>
            <a:cxnSpLocks/>
            <a:stCxn id="14" idx="6"/>
          </p:cNvCxnSpPr>
          <p:nvPr/>
        </p:nvCxnSpPr>
        <p:spPr>
          <a:xfrm>
            <a:off x="4854386" y="3384134"/>
            <a:ext cx="690794" cy="85094"/>
          </a:xfrm>
          <a:prstGeom prst="straightConnector1">
            <a:avLst/>
          </a:prstGeom>
          <a:ln w="4127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378524E8-A360-6501-3BE6-934665A16C74}"/>
              </a:ext>
            </a:extLst>
          </p:cNvPr>
          <p:cNvSpPr/>
          <p:nvPr/>
        </p:nvSpPr>
        <p:spPr>
          <a:xfrm>
            <a:off x="7157677" y="3469228"/>
            <a:ext cx="694571" cy="187806"/>
          </a:xfrm>
          <a:prstGeom prst="roundRect">
            <a:avLst/>
          </a:prstGeom>
          <a:noFill/>
          <a:ln w="12700">
            <a:solidFill>
              <a:srgbClr val="FF9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21" name="Straight Arrow Connector 20">
            <a:extLst>
              <a:ext uri="{FF2B5EF4-FFF2-40B4-BE49-F238E27FC236}">
                <a16:creationId xmlns:a16="http://schemas.microsoft.com/office/drawing/2014/main" id="{1A9E97C8-F565-0234-8147-CC68FB545B01}"/>
              </a:ext>
            </a:extLst>
          </p:cNvPr>
          <p:cNvCxnSpPr>
            <a:cxnSpLocks/>
          </p:cNvCxnSpPr>
          <p:nvPr/>
        </p:nvCxnSpPr>
        <p:spPr>
          <a:xfrm>
            <a:off x="7844497" y="3645020"/>
            <a:ext cx="469891" cy="320322"/>
          </a:xfrm>
          <a:prstGeom prst="straightConnector1">
            <a:avLst/>
          </a:prstGeom>
          <a:ln w="12700">
            <a:solidFill>
              <a:srgbClr val="FF9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1437540A-9700-36AA-1871-3959EE721142}"/>
              </a:ext>
            </a:extLst>
          </p:cNvPr>
          <p:cNvSpPr>
            <a:spLocks noGrp="1"/>
          </p:cNvSpPr>
          <p:nvPr>
            <p:ph type="ftr" sz="quarter" idx="10"/>
          </p:nvPr>
        </p:nvSpPr>
        <p:spPr/>
        <p:txBody>
          <a:bodyPr/>
          <a:lstStyle/>
          <a:p>
            <a:pPr>
              <a:lnSpc>
                <a:spcPct val="100000"/>
              </a:lnSpc>
            </a:pPr>
            <a:r>
              <a:rPr lang="en-US" dirty="0"/>
              <a:t>Restricted | © Siemens 2024-02-12 | Siemens Digital Industries Software | Where today meets tomorrow.</a:t>
            </a:r>
          </a:p>
        </p:txBody>
      </p:sp>
      <p:sp>
        <p:nvSpPr>
          <p:cNvPr id="8" name="Slide Number Placeholder 7">
            <a:extLst>
              <a:ext uri="{FF2B5EF4-FFF2-40B4-BE49-F238E27FC236}">
                <a16:creationId xmlns:a16="http://schemas.microsoft.com/office/drawing/2014/main" id="{A2B34A62-BAF8-5FB3-F996-B325840BB95D}"/>
              </a:ext>
            </a:extLst>
          </p:cNvPr>
          <p:cNvSpPr>
            <a:spLocks noGrp="1"/>
          </p:cNvSpPr>
          <p:nvPr>
            <p:ph type="sldNum" sz="quarter" idx="11"/>
          </p:nvPr>
        </p:nvSpPr>
        <p:spPr/>
        <p:txBody>
          <a:bodyPr/>
          <a:lstStyle/>
          <a:p>
            <a:r>
              <a:rPr lang="en-US"/>
              <a:t>Page </a:t>
            </a:r>
            <a:fld id="{15EBE321-CBB1-4E91-BD14-37C8D44326FB}" type="slidenum">
              <a:rPr lang="en-US" smtClean="0"/>
              <a:pPr/>
              <a:t>40</a:t>
            </a:fld>
            <a:endParaRPr lang="en-US" dirty="0"/>
          </a:p>
        </p:txBody>
      </p:sp>
    </p:spTree>
    <p:extLst>
      <p:ext uri="{BB962C8B-B14F-4D97-AF65-F5344CB8AC3E}">
        <p14:creationId xmlns:p14="http://schemas.microsoft.com/office/powerpoint/2010/main" val="1533911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57E6-70F1-65E7-D3A0-1EB251696137}"/>
              </a:ext>
            </a:extLst>
          </p:cNvPr>
          <p:cNvSpPr>
            <a:spLocks noGrp="1"/>
          </p:cNvSpPr>
          <p:nvPr>
            <p:ph type="title"/>
          </p:nvPr>
        </p:nvSpPr>
        <p:spPr>
          <a:xfrm>
            <a:off x="410400" y="293701"/>
            <a:ext cx="9863997" cy="576000"/>
          </a:xfrm>
        </p:spPr>
        <p:txBody>
          <a:bodyPr/>
          <a:lstStyle/>
          <a:p>
            <a:r>
              <a:rPr lang="en-US" i="0" dirty="0" err="1">
                <a:effectLst/>
              </a:rPr>
              <a:t>Clayer</a:t>
            </a:r>
            <a:r>
              <a:rPr lang="en-US" i="0" dirty="0">
                <a:effectLst/>
              </a:rPr>
              <a:t> view in RVE – </a:t>
            </a:r>
            <a:r>
              <a:rPr lang="en-US" dirty="0"/>
              <a:t>in 2024.1</a:t>
            </a:r>
          </a:p>
        </p:txBody>
      </p:sp>
      <p:sp>
        <p:nvSpPr>
          <p:cNvPr id="3" name="Content Placeholder 2">
            <a:extLst>
              <a:ext uri="{FF2B5EF4-FFF2-40B4-BE49-F238E27FC236}">
                <a16:creationId xmlns:a16="http://schemas.microsoft.com/office/drawing/2014/main" id="{0C8BE50A-CB9C-9644-E820-99CC0FB05A0A}"/>
              </a:ext>
            </a:extLst>
          </p:cNvPr>
          <p:cNvSpPr>
            <a:spLocks noGrp="1"/>
          </p:cNvSpPr>
          <p:nvPr>
            <p:ph idx="1"/>
          </p:nvPr>
        </p:nvSpPr>
        <p:spPr>
          <a:xfrm>
            <a:off x="410400" y="2903610"/>
            <a:ext cx="8497625" cy="2759771"/>
          </a:xfrm>
        </p:spPr>
        <p:txBody>
          <a:bodyPr/>
          <a:lstStyle/>
          <a:p>
            <a:pPr marL="285750" lvl="0" indent="-285750">
              <a:buFont typeface="Wingdings" panose="05000000000000000000" pitchFamily="2" charset="2"/>
              <a:buChar char="§"/>
            </a:pPr>
            <a:r>
              <a:rPr lang="en-US" dirty="0" err="1"/>
              <a:t>Clayer</a:t>
            </a:r>
            <a:r>
              <a:rPr lang="en-US" dirty="0"/>
              <a:t> information is now available on RVE on 2024.1 </a:t>
            </a:r>
          </a:p>
          <a:p>
            <a:pPr marL="825750" lvl="3" indent="-285750">
              <a:buFont typeface="Courier New" panose="02070309020205020404" pitchFamily="49" charset="0"/>
              <a:buChar char="o"/>
            </a:pPr>
            <a:r>
              <a:rPr lang="en-US" sz="1600" dirty="0"/>
              <a:t>Showing the layers contributing to the parasitic capacitance extracted per net </a:t>
            </a:r>
          </a:p>
          <a:p>
            <a:pPr marL="285750" indent="-285750">
              <a:buFont typeface="Wingdings" panose="05000000000000000000" pitchFamily="2" charset="2"/>
              <a:buChar char="§"/>
            </a:pPr>
            <a:r>
              <a:rPr lang="en-US" dirty="0"/>
              <a:t>Option is available on adding </a:t>
            </a:r>
            <a:r>
              <a:rPr lang="en-US" b="1" dirty="0"/>
              <a:t>PEX NETLIST CLAYER </a:t>
            </a:r>
            <a:br>
              <a:rPr lang="en-US" b="1" dirty="0"/>
            </a:br>
            <a:r>
              <a:rPr lang="en-US" dirty="0"/>
              <a:t>in run setup, or checking the </a:t>
            </a:r>
            <a:r>
              <a:rPr lang="en-US" dirty="0" err="1"/>
              <a:t>Clayer</a:t>
            </a:r>
            <a:r>
              <a:rPr lang="en-US" dirty="0"/>
              <a:t> option in the </a:t>
            </a:r>
            <a:br>
              <a:rPr lang="en-US" dirty="0"/>
            </a:br>
            <a:r>
              <a:rPr lang="en-US" dirty="0" err="1"/>
              <a:t>Calibre</a:t>
            </a:r>
            <a:r>
              <a:rPr lang="en-US" dirty="0"/>
              <a:t> Interactive PEX GUI</a:t>
            </a:r>
          </a:p>
          <a:p>
            <a:pPr marL="285750" indent="-285750">
              <a:buFont typeface="Wingdings" panose="05000000000000000000" pitchFamily="2" charset="2"/>
              <a:buChar char="§"/>
            </a:pPr>
            <a:r>
              <a:rPr lang="en-US" dirty="0"/>
              <a:t>Additional capacitance debugging capability for </a:t>
            </a:r>
            <a:r>
              <a:rPr lang="en-US" dirty="0" err="1"/>
              <a:t>xRC</a:t>
            </a:r>
            <a:r>
              <a:rPr lang="en-US" dirty="0"/>
              <a:t> while using Calibre RVE </a:t>
            </a:r>
          </a:p>
          <a:p>
            <a:pPr marL="285750" indent="-285750">
              <a:buFont typeface="Wingdings" panose="05000000000000000000" pitchFamily="2" charset="2"/>
              <a:buChar char="§"/>
            </a:pPr>
            <a:r>
              <a:rPr lang="en-US" dirty="0"/>
              <a:t>Feature highly required from the netlist side, as well as the RVE to add </a:t>
            </a:r>
            <a:br>
              <a:rPr lang="en-US" dirty="0"/>
            </a:br>
            <a:r>
              <a:rPr lang="en-US" dirty="0"/>
              <a:t>further details to the selected net for capacitance highlight on RVE</a:t>
            </a:r>
          </a:p>
          <a:p>
            <a:pPr marL="285750" indent="-285750">
              <a:buFont typeface="Wingdings" panose="05000000000000000000" pitchFamily="2" charset="2"/>
              <a:buChar char="§"/>
            </a:pPr>
            <a:endParaRPr lang="en-US" dirty="0"/>
          </a:p>
        </p:txBody>
      </p:sp>
      <p:pic>
        <p:nvPicPr>
          <p:cNvPr id="13" name="Picture 12">
            <a:extLst>
              <a:ext uri="{FF2B5EF4-FFF2-40B4-BE49-F238E27FC236}">
                <a16:creationId xmlns:a16="http://schemas.microsoft.com/office/drawing/2014/main" id="{B6AADE1F-B88E-3A27-4ECB-07CDBA9716AD}"/>
              </a:ext>
            </a:extLst>
          </p:cNvPr>
          <p:cNvPicPr>
            <a:picLocks noChangeAspect="1"/>
          </p:cNvPicPr>
          <p:nvPr/>
        </p:nvPicPr>
        <p:blipFill>
          <a:blip r:embed="rId2"/>
          <a:stretch>
            <a:fillRect/>
          </a:stretch>
        </p:blipFill>
        <p:spPr>
          <a:xfrm>
            <a:off x="8636000" y="2969213"/>
            <a:ext cx="2600960" cy="2427035"/>
          </a:xfrm>
          <a:prstGeom prst="rect">
            <a:avLst/>
          </a:prstGeom>
        </p:spPr>
      </p:pic>
      <p:pic>
        <p:nvPicPr>
          <p:cNvPr id="16" name="Picture 15">
            <a:extLst>
              <a:ext uri="{FF2B5EF4-FFF2-40B4-BE49-F238E27FC236}">
                <a16:creationId xmlns:a16="http://schemas.microsoft.com/office/drawing/2014/main" id="{710DD241-4400-0862-D683-48BDD4452852}"/>
              </a:ext>
            </a:extLst>
          </p:cNvPr>
          <p:cNvPicPr>
            <a:picLocks noChangeAspect="1"/>
          </p:cNvPicPr>
          <p:nvPr/>
        </p:nvPicPr>
        <p:blipFill>
          <a:blip r:embed="rId3"/>
          <a:stretch>
            <a:fillRect/>
          </a:stretch>
        </p:blipFill>
        <p:spPr>
          <a:xfrm>
            <a:off x="924513" y="1289918"/>
            <a:ext cx="9774014" cy="1118245"/>
          </a:xfrm>
          <a:prstGeom prst="rect">
            <a:avLst/>
          </a:prstGeom>
        </p:spPr>
      </p:pic>
      <p:sp>
        <p:nvSpPr>
          <p:cNvPr id="12" name="Rectangle: Rounded Corners 11">
            <a:extLst>
              <a:ext uri="{FF2B5EF4-FFF2-40B4-BE49-F238E27FC236}">
                <a16:creationId xmlns:a16="http://schemas.microsoft.com/office/drawing/2014/main" id="{3189DB29-FCAC-70D5-8588-D92E5E405DCE}"/>
              </a:ext>
            </a:extLst>
          </p:cNvPr>
          <p:cNvSpPr/>
          <p:nvPr/>
        </p:nvSpPr>
        <p:spPr>
          <a:xfrm>
            <a:off x="2984745" y="1769298"/>
            <a:ext cx="3537975" cy="576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5" name="Footer Placeholder 4">
            <a:extLst>
              <a:ext uri="{FF2B5EF4-FFF2-40B4-BE49-F238E27FC236}">
                <a16:creationId xmlns:a16="http://schemas.microsoft.com/office/drawing/2014/main" id="{6A9BC646-CE74-B8A8-EE76-F2397DAD0611}"/>
              </a:ext>
            </a:extLst>
          </p:cNvPr>
          <p:cNvSpPr>
            <a:spLocks noGrp="1"/>
          </p:cNvSpPr>
          <p:nvPr>
            <p:ph type="ftr" sz="quarter" idx="10"/>
          </p:nvPr>
        </p:nvSpPr>
        <p:spPr>
          <a:xfrm>
            <a:off x="1059160" y="6310803"/>
            <a:ext cx="9216000" cy="547200"/>
          </a:xfrm>
        </p:spPr>
        <p:txBody>
          <a:bodyPr/>
          <a:lstStyle/>
          <a:p>
            <a:pPr>
              <a:lnSpc>
                <a:spcPct val="100000"/>
              </a:lnSpc>
            </a:pPr>
            <a:r>
              <a:rPr lang="en-US" dirty="0"/>
              <a:t>Restricted | © Siemens 2024-02-12 | Siemens Digital Industries Software | Where today meets tomorrow.</a:t>
            </a:r>
          </a:p>
        </p:txBody>
      </p:sp>
      <p:sp>
        <p:nvSpPr>
          <p:cNvPr id="6" name="Slide Number Placeholder 5">
            <a:extLst>
              <a:ext uri="{FF2B5EF4-FFF2-40B4-BE49-F238E27FC236}">
                <a16:creationId xmlns:a16="http://schemas.microsoft.com/office/drawing/2014/main" id="{FBCD71DA-881B-86AC-5337-BFCDC77B426D}"/>
              </a:ext>
            </a:extLst>
          </p:cNvPr>
          <p:cNvSpPr>
            <a:spLocks noGrp="1"/>
          </p:cNvSpPr>
          <p:nvPr>
            <p:ph type="sldNum" sz="quarter" idx="11"/>
          </p:nvPr>
        </p:nvSpPr>
        <p:spPr/>
        <p:txBody>
          <a:bodyPr/>
          <a:lstStyle/>
          <a:p>
            <a:r>
              <a:rPr lang="en-US"/>
              <a:t>Page </a:t>
            </a:r>
            <a:fld id="{15EBE321-CBB1-4E91-BD14-37C8D44326FB}" type="slidenum">
              <a:rPr lang="en-US" smtClean="0"/>
              <a:pPr/>
              <a:t>41</a:t>
            </a:fld>
            <a:endParaRPr lang="en-US" dirty="0"/>
          </a:p>
        </p:txBody>
      </p:sp>
    </p:spTree>
    <p:extLst>
      <p:ext uri="{BB962C8B-B14F-4D97-AF65-F5344CB8AC3E}">
        <p14:creationId xmlns:p14="http://schemas.microsoft.com/office/powerpoint/2010/main" val="3003802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a:xfrm>
            <a:off x="412643" y="219966"/>
            <a:ext cx="9861428" cy="575850"/>
          </a:xfrm>
        </p:spPr>
        <p:txBody>
          <a:bodyPr/>
          <a:lstStyle/>
          <a:p>
            <a:r>
              <a:rPr lang="en-US" dirty="0"/>
              <a:t>Calibre </a:t>
            </a:r>
            <a:r>
              <a:rPr lang="en-US" dirty="0" err="1"/>
              <a:t>xACT</a:t>
            </a:r>
            <a:r>
              <a:rPr lang="en-US" dirty="0"/>
              <a:t> Updates for 2024.1</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3" name="Copy" descr="Content text frame">
            <a:extLst>
              <a:ext uri="{FF2B5EF4-FFF2-40B4-BE49-F238E27FC236}">
                <a16:creationId xmlns:a16="http://schemas.microsoft.com/office/drawing/2014/main" id="{C2E3E800-218F-7E88-8E4A-0450240FF22A}"/>
              </a:ext>
            </a:extLst>
          </p:cNvPr>
          <p:cNvSpPr txBox="1">
            <a:spLocks/>
          </p:cNvSpPr>
          <p:nvPr/>
        </p:nvSpPr>
        <p:spPr bwMode="black">
          <a:xfrm>
            <a:off x="317787" y="877454"/>
            <a:ext cx="11587886" cy="4689620"/>
          </a:xfrm>
          <a:prstGeom prst="rect">
            <a:avLst/>
          </a:prstGeom>
        </p:spPr>
        <p:txBody>
          <a:bodyPr vert="horz" lIns="0" tIns="0" rIns="0" bIns="0" rtlCol="0">
            <a:noAutofit/>
          </a:bodyPr>
          <a:lstStyle>
            <a:lvl1pPr marL="91394" indent="-182789"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sz="1999" b="1" kern="1200">
                <a:solidFill>
                  <a:schemeClr val="bg1"/>
                </a:solidFill>
                <a:latin typeface="+mn-lt"/>
                <a:ea typeface="+mn-ea"/>
                <a:cs typeface="+mn-cs"/>
              </a:defRPr>
            </a:lvl1pPr>
            <a:lvl2pPr marL="0" indent="0" algn="l" defTabSz="914400" rtl="0" eaLnBrk="1" latinLnBrk="0" hangingPunct="1">
              <a:lnSpc>
                <a:spcPct val="110000"/>
              </a:lnSpc>
              <a:spcBef>
                <a:spcPts val="300"/>
              </a:spcBef>
              <a:spcAft>
                <a:spcPts val="300"/>
              </a:spcAft>
              <a:buClr>
                <a:schemeClr val="tx1"/>
              </a:buClr>
              <a:buFont typeface="Wingdings" panose="05000000000000000000" pitchFamily="2" charset="2"/>
              <a:buNone/>
              <a:defRPr sz="2000" kern="1200">
                <a:solidFill>
                  <a:schemeClr val="bg1"/>
                </a:solidFill>
                <a:latin typeface="+mn-lt"/>
                <a:ea typeface="+mn-ea"/>
                <a:cs typeface="+mn-cs"/>
              </a:defRPr>
            </a:lvl2pPr>
            <a:lvl3pPr marL="573088" indent="-295275" algn="l" defTabSz="914400" rtl="0" eaLnBrk="1" latinLnBrk="0" hangingPunct="1">
              <a:lnSpc>
                <a:spcPct val="110000"/>
              </a:lnSpc>
              <a:spcBef>
                <a:spcPts val="300"/>
              </a:spcBef>
              <a:spcAft>
                <a:spcPts val="300"/>
              </a:spcAft>
              <a:buClr>
                <a:schemeClr val="tx1"/>
              </a:buClr>
              <a:buFont typeface="Wingdings" panose="05000000000000000000" pitchFamily="2" charset="2"/>
              <a:buChar char="Ø"/>
              <a:defRPr sz="1800" kern="1200">
                <a:solidFill>
                  <a:schemeClr val="bg1"/>
                </a:solidFill>
                <a:latin typeface="+mn-lt"/>
                <a:ea typeface="+mn-ea"/>
                <a:cs typeface="+mn-cs"/>
              </a:defRPr>
            </a:lvl3pPr>
            <a:lvl4pPr marL="365577" indent="-182789"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sz="1600" kern="1200">
                <a:solidFill>
                  <a:schemeClr val="bg1"/>
                </a:solidFill>
                <a:latin typeface="+mn-lt"/>
                <a:ea typeface="+mn-ea"/>
                <a:cs typeface="+mn-cs"/>
              </a:defRPr>
            </a:lvl4pPr>
            <a:lvl5pPr marL="548366" indent="-182789" algn="l" defTabSz="914400" rtl="0" eaLnBrk="1" latinLnBrk="0" hangingPunct="1">
              <a:lnSpc>
                <a:spcPct val="110000"/>
              </a:lnSpc>
              <a:spcBef>
                <a:spcPts val="300"/>
              </a:spcBef>
              <a:spcAft>
                <a:spcPts val="300"/>
              </a:spcAft>
              <a:buClr>
                <a:schemeClr val="tx1"/>
              </a:buClr>
              <a:buFont typeface="Courier New" panose="02070309020205020404" pitchFamily="49" charset="0"/>
              <a:buChar char="o"/>
              <a:defRPr sz="1400" kern="1200">
                <a:solidFill>
                  <a:schemeClr val="bg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9pPr>
          </a:lstStyle>
          <a:p>
            <a:pPr lvl="1">
              <a:buClr>
                <a:schemeClr val="bg1"/>
              </a:buClr>
            </a:pPr>
            <a:r>
              <a:rPr lang="en-US" b="1" dirty="0">
                <a:solidFill>
                  <a:schemeClr val="tx1"/>
                </a:solidFill>
              </a:rPr>
              <a:t>SVRF Commands</a:t>
            </a:r>
            <a:endParaRPr lang="en-US" dirty="0">
              <a:solidFill>
                <a:schemeClr val="tx1"/>
              </a:solidFill>
            </a:endParaRPr>
          </a:p>
          <a:p>
            <a:pPr marL="285750" lvl="1" indent="-285750">
              <a:buClr>
                <a:schemeClr val="bg1"/>
              </a:buClr>
              <a:buFont typeface="Arial" panose="020B0604020202020204" pitchFamily="34" charset="0"/>
              <a:buChar char="•"/>
            </a:pPr>
            <a:r>
              <a:rPr lang="en-US" dirty="0">
                <a:solidFill>
                  <a:schemeClr val="tx1"/>
                </a:solidFill>
              </a:rPr>
              <a:t>PEX Reduce Analog</a:t>
            </a:r>
          </a:p>
          <a:p>
            <a:pPr lvl="2">
              <a:spcBef>
                <a:spcPts val="0"/>
              </a:spcBef>
              <a:buClr>
                <a:prstClr val="white"/>
              </a:buClr>
              <a:defRPr/>
            </a:pPr>
            <a:r>
              <a:rPr lang="en-US" dirty="0">
                <a:solidFill>
                  <a:schemeClr val="tx1"/>
                </a:solidFill>
                <a:latin typeface="Arial"/>
              </a:rPr>
              <a:t>New keyword FORCE for use with the NO keyword. </a:t>
            </a:r>
          </a:p>
          <a:p>
            <a:pPr lvl="5">
              <a:buClr>
                <a:prstClr val="white"/>
              </a:buClr>
              <a:defRPr/>
            </a:pPr>
            <a:r>
              <a:rPr lang="en-US" sz="1600" dirty="0">
                <a:latin typeface="Arial"/>
              </a:rPr>
              <a:t>Use the “FORCE NO” keyword set to disable PEX Reduce TICER and PEX Reduce CC statements explicitly defined in the rule file.</a:t>
            </a:r>
          </a:p>
          <a:p>
            <a:pPr marL="285750" lvl="1" indent="-285750">
              <a:buClr>
                <a:schemeClr val="bg1"/>
              </a:buClr>
              <a:buFont typeface="Arial" panose="020B0604020202020204" pitchFamily="34" charset="0"/>
              <a:buChar char="•"/>
            </a:pPr>
            <a:endParaRPr lang="en-US" dirty="0">
              <a:solidFill>
                <a:schemeClr val="tx1"/>
              </a:solidFill>
            </a:endParaRPr>
          </a:p>
          <a:p>
            <a:pPr marL="285750" lvl="1" indent="-285750">
              <a:buClr>
                <a:schemeClr val="bg1"/>
              </a:buClr>
              <a:buFont typeface="Arial" panose="020B0604020202020204" pitchFamily="34" charset="0"/>
              <a:buChar char="•"/>
            </a:pPr>
            <a:endParaRPr lang="en-US" sz="1600" b="0" dirty="0">
              <a:solidFill>
                <a:schemeClr val="tx1"/>
              </a:solidFill>
              <a:latin typeface="Verdana" panose="020B0604030504040204" pitchFamily="34" charset="0"/>
            </a:endParaRPr>
          </a:p>
          <a:p>
            <a:pPr lvl="1">
              <a:buClr>
                <a:prstClr val="white"/>
              </a:buClr>
              <a:defRPr/>
            </a:pPr>
            <a:endParaRPr lang="en-US" sz="1800" dirty="0">
              <a:solidFill>
                <a:schemeClr val="tx1"/>
              </a:solidFill>
            </a:endParaRPr>
          </a:p>
        </p:txBody>
      </p:sp>
      <p:sp>
        <p:nvSpPr>
          <p:cNvPr id="9" name="TextBox 8">
            <a:extLst>
              <a:ext uri="{FF2B5EF4-FFF2-40B4-BE49-F238E27FC236}">
                <a16:creationId xmlns:a16="http://schemas.microsoft.com/office/drawing/2014/main" id="{426A4FAE-5D2A-7310-D287-A2900008A1F4}"/>
              </a:ext>
            </a:extLst>
          </p:cNvPr>
          <p:cNvSpPr txBox="1"/>
          <p:nvPr/>
        </p:nvSpPr>
        <p:spPr>
          <a:xfrm>
            <a:off x="529714" y="2614082"/>
            <a:ext cx="9627285" cy="3970318"/>
          </a:xfrm>
          <a:prstGeom prst="rect">
            <a:avLst/>
          </a:prstGeom>
          <a:noFill/>
        </p:spPr>
        <p:txBody>
          <a:bodyPr wrap="square">
            <a:spAutoFit/>
          </a:bodyPr>
          <a:lstStyle/>
          <a:p>
            <a:r>
              <a:rPr lang="en-US" sz="1400" dirty="0"/>
              <a:t>Example 1:</a:t>
            </a:r>
          </a:p>
          <a:p>
            <a:r>
              <a:rPr lang="en-US" sz="1400" dirty="0"/>
              <a:t>If you are performing extraction with Calibre </a:t>
            </a:r>
            <a:r>
              <a:rPr lang="en-US" sz="1400" dirty="0" err="1"/>
              <a:t>xACT</a:t>
            </a:r>
            <a:r>
              <a:rPr lang="en-US" sz="1400" dirty="0"/>
              <a:t> and you have the following statements in your rule file:</a:t>
            </a:r>
          </a:p>
          <a:p>
            <a:endParaRPr lang="en-US" sz="1400" dirty="0"/>
          </a:p>
          <a:p>
            <a:r>
              <a:rPr lang="en-US" sz="1400" dirty="0"/>
              <a:t>PEX REDUCE ANALOG NO</a:t>
            </a:r>
          </a:p>
          <a:p>
            <a:r>
              <a:rPr lang="en-US" sz="1400" dirty="0"/>
              <a:t>PEX REDUCE TICER 40e9</a:t>
            </a:r>
          </a:p>
          <a:p>
            <a:r>
              <a:rPr lang="en-US" sz="1400" dirty="0"/>
              <a:t>PEX REDUCE CC RATIO 0.1</a:t>
            </a:r>
          </a:p>
          <a:p>
            <a:endParaRPr lang="en-US" sz="1400" dirty="0"/>
          </a:p>
          <a:p>
            <a:r>
              <a:rPr lang="en-US" sz="1400" dirty="0"/>
              <a:t>then, since PEX Reduce TICER and PEX Reduce CC are explicitly stated, TICER and CC reduction are still performed.</a:t>
            </a:r>
          </a:p>
          <a:p>
            <a:endParaRPr lang="en-US" sz="1400" dirty="0"/>
          </a:p>
          <a:p>
            <a:r>
              <a:rPr lang="en-US" sz="1400" dirty="0"/>
              <a:t>Example 2:</a:t>
            </a:r>
          </a:p>
          <a:p>
            <a:r>
              <a:rPr lang="en-US" sz="1400" dirty="0"/>
              <a:t>If you have the following statements in your rule file:</a:t>
            </a:r>
          </a:p>
          <a:p>
            <a:endParaRPr lang="en-US" sz="1400" dirty="0"/>
          </a:p>
          <a:p>
            <a:r>
              <a:rPr lang="en-US" sz="1400" dirty="0"/>
              <a:t>PEX REDUCE ANALOG FORCE NO</a:t>
            </a:r>
          </a:p>
          <a:p>
            <a:r>
              <a:rPr lang="en-US" sz="1400" dirty="0"/>
              <a:t>PEX REDUCE TICER 40e9</a:t>
            </a:r>
          </a:p>
          <a:p>
            <a:r>
              <a:rPr lang="en-US" sz="1400" dirty="0"/>
              <a:t>PEX REDUCE CC RATIO 0.1</a:t>
            </a:r>
          </a:p>
          <a:p>
            <a:endParaRPr lang="en-US" sz="1400" dirty="0"/>
          </a:p>
          <a:p>
            <a:r>
              <a:rPr lang="en-US" sz="1400" dirty="0"/>
              <a:t>then neither TICER nor CC reduction is performed.</a:t>
            </a:r>
          </a:p>
          <a:p>
            <a:endParaRPr lang="en-US" sz="1400" dirty="0"/>
          </a:p>
        </p:txBody>
      </p:sp>
      <p:sp>
        <p:nvSpPr>
          <p:cNvPr id="4" name="TextBox 3">
            <a:extLst>
              <a:ext uri="{FF2B5EF4-FFF2-40B4-BE49-F238E27FC236}">
                <a16:creationId xmlns:a16="http://schemas.microsoft.com/office/drawing/2014/main" id="{B27A65C7-29CC-B28A-B348-AE4CD4AC7BEA}"/>
              </a:ext>
            </a:extLst>
          </p:cNvPr>
          <p:cNvSpPr txBox="1"/>
          <p:nvPr/>
        </p:nvSpPr>
        <p:spPr>
          <a:xfrm>
            <a:off x="958678" y="6421323"/>
            <a:ext cx="609432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Restricted | © Siemens 2024-02-12 | Siemens Digital Industries Software | Where today meets tomorrow.</a:t>
            </a:r>
          </a:p>
        </p:txBody>
      </p:sp>
      <p:sp>
        <p:nvSpPr>
          <p:cNvPr id="6" name="Slide Number Placeholder 3">
            <a:extLst>
              <a:ext uri="{FF2B5EF4-FFF2-40B4-BE49-F238E27FC236}">
                <a16:creationId xmlns:a16="http://schemas.microsoft.com/office/drawing/2014/main" id="{848A9437-E883-E985-0951-C4996490F47A}"/>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42</a:t>
            </a:fld>
            <a:endParaRPr lang="en-US" dirty="0"/>
          </a:p>
        </p:txBody>
      </p:sp>
    </p:spTree>
    <p:extLst>
      <p:ext uri="{BB962C8B-B14F-4D97-AF65-F5344CB8AC3E}">
        <p14:creationId xmlns:p14="http://schemas.microsoft.com/office/powerpoint/2010/main" val="2057967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a:xfrm>
            <a:off x="412643" y="219966"/>
            <a:ext cx="9861428" cy="575850"/>
          </a:xfrm>
        </p:spPr>
        <p:txBody>
          <a:bodyPr/>
          <a:lstStyle/>
          <a:p>
            <a:r>
              <a:rPr lang="en-US" dirty="0"/>
              <a:t>Calibre </a:t>
            </a:r>
            <a:r>
              <a:rPr lang="en-US" dirty="0" err="1"/>
              <a:t>xACT</a:t>
            </a:r>
            <a:r>
              <a:rPr lang="en-US" dirty="0"/>
              <a:t> Updates for 2024.1</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3" name="Copy" descr="Content text frame">
            <a:extLst>
              <a:ext uri="{FF2B5EF4-FFF2-40B4-BE49-F238E27FC236}">
                <a16:creationId xmlns:a16="http://schemas.microsoft.com/office/drawing/2014/main" id="{C2E3E800-218F-7E88-8E4A-0450240FF22A}"/>
              </a:ext>
            </a:extLst>
          </p:cNvPr>
          <p:cNvSpPr txBox="1">
            <a:spLocks/>
          </p:cNvSpPr>
          <p:nvPr/>
        </p:nvSpPr>
        <p:spPr bwMode="black">
          <a:xfrm>
            <a:off x="317787" y="877454"/>
            <a:ext cx="11587886" cy="4689620"/>
          </a:xfrm>
          <a:prstGeom prst="rect">
            <a:avLst/>
          </a:prstGeom>
        </p:spPr>
        <p:txBody>
          <a:bodyPr vert="horz" lIns="0" tIns="0" rIns="0" bIns="0" rtlCol="0">
            <a:noAutofit/>
          </a:bodyPr>
          <a:lstStyle>
            <a:lvl1pPr marL="91394" indent="-182789"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sz="1999" b="1" kern="1200">
                <a:solidFill>
                  <a:schemeClr val="bg1"/>
                </a:solidFill>
                <a:latin typeface="+mn-lt"/>
                <a:ea typeface="+mn-ea"/>
                <a:cs typeface="+mn-cs"/>
              </a:defRPr>
            </a:lvl1pPr>
            <a:lvl2pPr marL="0" indent="0" algn="l" defTabSz="914400" rtl="0" eaLnBrk="1" latinLnBrk="0" hangingPunct="1">
              <a:lnSpc>
                <a:spcPct val="110000"/>
              </a:lnSpc>
              <a:spcBef>
                <a:spcPts val="300"/>
              </a:spcBef>
              <a:spcAft>
                <a:spcPts val="300"/>
              </a:spcAft>
              <a:buClr>
                <a:schemeClr val="tx1"/>
              </a:buClr>
              <a:buFont typeface="Wingdings" panose="05000000000000000000" pitchFamily="2" charset="2"/>
              <a:buNone/>
              <a:defRPr sz="2000" kern="1200">
                <a:solidFill>
                  <a:schemeClr val="bg1"/>
                </a:solidFill>
                <a:latin typeface="+mn-lt"/>
                <a:ea typeface="+mn-ea"/>
                <a:cs typeface="+mn-cs"/>
              </a:defRPr>
            </a:lvl2pPr>
            <a:lvl3pPr marL="573088" indent="-295275" algn="l" defTabSz="914400" rtl="0" eaLnBrk="1" latinLnBrk="0" hangingPunct="1">
              <a:lnSpc>
                <a:spcPct val="110000"/>
              </a:lnSpc>
              <a:spcBef>
                <a:spcPts val="300"/>
              </a:spcBef>
              <a:spcAft>
                <a:spcPts val="300"/>
              </a:spcAft>
              <a:buClr>
                <a:schemeClr val="tx1"/>
              </a:buClr>
              <a:buFont typeface="Wingdings" panose="05000000000000000000" pitchFamily="2" charset="2"/>
              <a:buChar char="Ø"/>
              <a:defRPr sz="1800" kern="1200">
                <a:solidFill>
                  <a:schemeClr val="bg1"/>
                </a:solidFill>
                <a:latin typeface="+mn-lt"/>
                <a:ea typeface="+mn-ea"/>
                <a:cs typeface="+mn-cs"/>
              </a:defRPr>
            </a:lvl3pPr>
            <a:lvl4pPr marL="365577" indent="-182789"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sz="1600" kern="1200">
                <a:solidFill>
                  <a:schemeClr val="bg1"/>
                </a:solidFill>
                <a:latin typeface="+mn-lt"/>
                <a:ea typeface="+mn-ea"/>
                <a:cs typeface="+mn-cs"/>
              </a:defRPr>
            </a:lvl4pPr>
            <a:lvl5pPr marL="548366" indent="-182789" algn="l" defTabSz="914400" rtl="0" eaLnBrk="1" latinLnBrk="0" hangingPunct="1">
              <a:lnSpc>
                <a:spcPct val="110000"/>
              </a:lnSpc>
              <a:spcBef>
                <a:spcPts val="300"/>
              </a:spcBef>
              <a:spcAft>
                <a:spcPts val="300"/>
              </a:spcAft>
              <a:buClr>
                <a:schemeClr val="tx1"/>
              </a:buClr>
              <a:buFont typeface="Courier New" panose="02070309020205020404" pitchFamily="49" charset="0"/>
              <a:buChar char="o"/>
              <a:defRPr sz="1400" kern="1200">
                <a:solidFill>
                  <a:schemeClr val="bg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9pPr>
          </a:lstStyle>
          <a:p>
            <a:pPr lvl="1">
              <a:buClr>
                <a:schemeClr val="bg1"/>
              </a:buClr>
            </a:pPr>
            <a:r>
              <a:rPr lang="en-US" b="1" dirty="0">
                <a:solidFill>
                  <a:schemeClr val="accent2">
                    <a:lumMod val="40000"/>
                    <a:lumOff val="60000"/>
                  </a:schemeClr>
                </a:solidFill>
              </a:rPr>
              <a:t>SVRF Commands</a:t>
            </a:r>
            <a:endParaRPr lang="en-US" dirty="0"/>
          </a:p>
          <a:p>
            <a:pPr marL="285750" lvl="1" indent="-285750">
              <a:buClr>
                <a:schemeClr val="bg1"/>
              </a:buClr>
              <a:buFont typeface="Arial" panose="020B0604020202020204" pitchFamily="34" charset="0"/>
              <a:buChar char="•"/>
            </a:pPr>
            <a:r>
              <a:rPr lang="en-US" dirty="0">
                <a:solidFill>
                  <a:schemeClr val="tx1"/>
                </a:solidFill>
              </a:rPr>
              <a:t>PEX Reduce TICER</a:t>
            </a:r>
          </a:p>
          <a:p>
            <a:pPr lvl="2">
              <a:spcBef>
                <a:spcPts val="0"/>
              </a:spcBef>
              <a:buClr>
                <a:prstClr val="white"/>
              </a:buClr>
              <a:defRPr/>
            </a:pPr>
            <a:r>
              <a:rPr lang="en-US" dirty="0">
                <a:solidFill>
                  <a:schemeClr val="tx1"/>
                </a:solidFill>
                <a:latin typeface="Arial"/>
              </a:rPr>
              <a:t>New optional keyword </a:t>
            </a:r>
            <a:r>
              <a:rPr lang="en-US" b="1" dirty="0">
                <a:solidFill>
                  <a:schemeClr val="tx1"/>
                </a:solidFill>
                <a:latin typeface="Arial"/>
              </a:rPr>
              <a:t>AUTO</a:t>
            </a:r>
            <a:r>
              <a:rPr lang="en-US" dirty="0">
                <a:solidFill>
                  <a:schemeClr val="tx1"/>
                </a:solidFill>
                <a:latin typeface="Arial"/>
              </a:rPr>
              <a:t> for the MAXDEG keyword. </a:t>
            </a:r>
          </a:p>
          <a:p>
            <a:pPr lvl="5">
              <a:buClr>
                <a:prstClr val="white"/>
              </a:buClr>
              <a:defRPr/>
            </a:pPr>
            <a:r>
              <a:rPr lang="en-US" sz="1600" dirty="0">
                <a:latin typeface="Arial"/>
              </a:rPr>
              <a:t>Use the “MAXDEG AUTO” keyword set to continue reduction for eligible high degree nodes </a:t>
            </a:r>
          </a:p>
          <a:p>
            <a:pPr lvl="5">
              <a:buClr>
                <a:prstClr val="white"/>
              </a:buClr>
              <a:defRPr/>
            </a:pPr>
            <a:r>
              <a:rPr lang="en-US" sz="1600" dirty="0">
                <a:latin typeface="Arial"/>
              </a:rPr>
              <a:t>(with more than 2 incident resistors) with no explicit constraint on the maximum degree for nodes that may be eliminated.</a:t>
            </a:r>
          </a:p>
          <a:p>
            <a:pPr lvl="5">
              <a:buClr>
                <a:prstClr val="white"/>
              </a:buClr>
              <a:defRPr/>
            </a:pPr>
            <a:r>
              <a:rPr lang="en-US" sz="1600" dirty="0"/>
              <a:t>Compared to </a:t>
            </a:r>
            <a:r>
              <a:rPr lang="en-US" sz="1600" dirty="0" err="1"/>
              <a:t>Maxdeg</a:t>
            </a:r>
            <a:r>
              <a:rPr lang="en-US" sz="1600" dirty="0"/>
              <a:t> 3 (default)</a:t>
            </a:r>
          </a:p>
          <a:p>
            <a:pPr marL="1094356" lvl="5" indent="-285750">
              <a:buClr>
                <a:schemeClr val="bg1"/>
              </a:buClr>
            </a:pPr>
            <a:r>
              <a:rPr lang="en-US" sz="1401" dirty="0"/>
              <a:t>Avg node count improvement: 50%</a:t>
            </a:r>
          </a:p>
          <a:p>
            <a:pPr marL="1094356" lvl="5" indent="-285750">
              <a:buClr>
                <a:schemeClr val="bg1"/>
              </a:buClr>
            </a:pPr>
            <a:r>
              <a:rPr lang="en-US" sz="1401" dirty="0"/>
              <a:t>Avg netlist size improvement: 20%</a:t>
            </a:r>
          </a:p>
          <a:p>
            <a:pPr marL="1094356" lvl="5" indent="-285750">
              <a:buClr>
                <a:schemeClr val="bg1"/>
              </a:buClr>
            </a:pPr>
            <a:r>
              <a:rPr lang="en-US" sz="1401" dirty="0"/>
              <a:t>Avg runtime impact: -0.6%</a:t>
            </a:r>
          </a:p>
          <a:p>
            <a:pPr lvl="5">
              <a:buClr>
                <a:prstClr val="white"/>
              </a:buClr>
              <a:defRPr/>
            </a:pPr>
            <a:r>
              <a:rPr lang="en-US" sz="1600" dirty="0"/>
              <a:t>Compared to </a:t>
            </a:r>
            <a:r>
              <a:rPr lang="en-US" sz="1600" dirty="0" err="1"/>
              <a:t>Maxdeg</a:t>
            </a:r>
            <a:r>
              <a:rPr lang="en-US" sz="1600" dirty="0"/>
              <a:t> 12</a:t>
            </a:r>
          </a:p>
          <a:p>
            <a:pPr marL="1094356" lvl="5" indent="-285750">
              <a:spcAft>
                <a:spcPts val="0"/>
              </a:spcAft>
              <a:buClr>
                <a:schemeClr val="bg1"/>
              </a:buClr>
            </a:pPr>
            <a:r>
              <a:rPr lang="en-US" sz="1401" dirty="0">
                <a:cs typeface="Calibri" panose="020F0502020204030204" pitchFamily="34" charset="0"/>
              </a:rPr>
              <a:t>Avg node count improvement: 0.2% </a:t>
            </a:r>
          </a:p>
          <a:p>
            <a:pPr marL="1094356" lvl="5" indent="-285750">
              <a:spcAft>
                <a:spcPts val="0"/>
              </a:spcAft>
              <a:buClr>
                <a:schemeClr val="bg1"/>
              </a:buClr>
            </a:pPr>
            <a:r>
              <a:rPr lang="en-US" sz="1401" dirty="0">
                <a:cs typeface="Calibri" panose="020F0502020204030204" pitchFamily="34" charset="0"/>
              </a:rPr>
              <a:t>Avg netlist size change: 0%</a:t>
            </a:r>
          </a:p>
          <a:p>
            <a:pPr marL="1094356" lvl="5" indent="-285750">
              <a:spcAft>
                <a:spcPts val="0"/>
              </a:spcAft>
              <a:buClr>
                <a:schemeClr val="bg1"/>
              </a:buClr>
            </a:pPr>
            <a:r>
              <a:rPr lang="en-US" sz="1401" dirty="0">
                <a:cs typeface="Calibri" panose="020F0502020204030204" pitchFamily="34" charset="0"/>
              </a:rPr>
              <a:t>Avg runtime impact: 1.1% </a:t>
            </a:r>
          </a:p>
          <a:p>
            <a:pPr lvl="1">
              <a:buClr>
                <a:schemeClr val="bg1"/>
              </a:buClr>
            </a:pPr>
            <a:endParaRPr lang="en-US" dirty="0">
              <a:solidFill>
                <a:schemeClr val="tx1"/>
              </a:solidFill>
            </a:endParaRPr>
          </a:p>
          <a:p>
            <a:pPr marL="285750" lvl="1" indent="-285750">
              <a:buClr>
                <a:schemeClr val="bg1"/>
              </a:buClr>
              <a:buFont typeface="Arial" panose="020B0604020202020204" pitchFamily="34" charset="0"/>
              <a:buChar char="•"/>
            </a:pPr>
            <a:endParaRPr lang="en-US" sz="1600" b="0" dirty="0">
              <a:solidFill>
                <a:schemeClr val="tx1"/>
              </a:solidFill>
              <a:latin typeface="Verdana" panose="020B0604030504040204" pitchFamily="34" charset="0"/>
            </a:endParaRPr>
          </a:p>
          <a:p>
            <a:pPr lvl="1">
              <a:buClr>
                <a:prstClr val="white"/>
              </a:buClr>
              <a:defRPr/>
            </a:pPr>
            <a:endParaRPr lang="en-US" sz="1800" dirty="0">
              <a:solidFill>
                <a:schemeClr val="tx1"/>
              </a:solidFill>
            </a:endParaRPr>
          </a:p>
        </p:txBody>
      </p:sp>
      <p:sp>
        <p:nvSpPr>
          <p:cNvPr id="4" name="TextBox 3">
            <a:extLst>
              <a:ext uri="{FF2B5EF4-FFF2-40B4-BE49-F238E27FC236}">
                <a16:creationId xmlns:a16="http://schemas.microsoft.com/office/drawing/2014/main" id="{BC60EA68-C6D3-F897-B1A7-7EC2A82FEA39}"/>
              </a:ext>
            </a:extLst>
          </p:cNvPr>
          <p:cNvSpPr txBox="1"/>
          <p:nvPr/>
        </p:nvSpPr>
        <p:spPr>
          <a:xfrm>
            <a:off x="958678" y="6411384"/>
            <a:ext cx="609432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Restricted | © Siemens 2024-02-12 | Siemens Digital Industries Software | Where today meets tomorrow.</a:t>
            </a:r>
          </a:p>
        </p:txBody>
      </p:sp>
      <p:sp>
        <p:nvSpPr>
          <p:cNvPr id="6" name="Slide Number Placeholder 3">
            <a:extLst>
              <a:ext uri="{FF2B5EF4-FFF2-40B4-BE49-F238E27FC236}">
                <a16:creationId xmlns:a16="http://schemas.microsoft.com/office/drawing/2014/main" id="{8D7D39A9-5ACC-CCA3-9CB5-DB919D5A0C4E}"/>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43</a:t>
            </a:fld>
            <a:endParaRPr lang="en-US" dirty="0"/>
          </a:p>
        </p:txBody>
      </p:sp>
    </p:spTree>
    <p:extLst>
      <p:ext uri="{BB962C8B-B14F-4D97-AF65-F5344CB8AC3E}">
        <p14:creationId xmlns:p14="http://schemas.microsoft.com/office/powerpoint/2010/main" val="2225706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57E6-70F1-65E7-D3A0-1EB251696137}"/>
              </a:ext>
            </a:extLst>
          </p:cNvPr>
          <p:cNvSpPr>
            <a:spLocks noGrp="1"/>
          </p:cNvSpPr>
          <p:nvPr>
            <p:ph type="title"/>
          </p:nvPr>
        </p:nvSpPr>
        <p:spPr>
          <a:xfrm>
            <a:off x="410400" y="478800"/>
            <a:ext cx="6185609" cy="332858"/>
          </a:xfrm>
        </p:spPr>
        <p:txBody>
          <a:bodyPr/>
          <a:lstStyle/>
          <a:p>
            <a:r>
              <a:rPr lang="en-US" i="0" dirty="0">
                <a:effectLst/>
              </a:rPr>
              <a:t>DSPF View Released </a:t>
            </a:r>
            <a:r>
              <a:rPr lang="en-US" dirty="0"/>
              <a:t>in 2024.1</a:t>
            </a:r>
          </a:p>
        </p:txBody>
      </p:sp>
      <p:sp>
        <p:nvSpPr>
          <p:cNvPr id="3" name="Content Placeholder 2">
            <a:extLst>
              <a:ext uri="{FF2B5EF4-FFF2-40B4-BE49-F238E27FC236}">
                <a16:creationId xmlns:a16="http://schemas.microsoft.com/office/drawing/2014/main" id="{0C8BE50A-CB9C-9644-E820-99CC0FB05A0A}"/>
              </a:ext>
            </a:extLst>
          </p:cNvPr>
          <p:cNvSpPr>
            <a:spLocks noGrp="1"/>
          </p:cNvSpPr>
          <p:nvPr>
            <p:ph idx="1"/>
          </p:nvPr>
        </p:nvSpPr>
        <p:spPr>
          <a:xfrm>
            <a:off x="411162" y="952465"/>
            <a:ext cx="7253359" cy="2355816"/>
          </a:xfrm>
        </p:spPr>
        <p:txBody>
          <a:bodyPr/>
          <a:lstStyle/>
          <a:p>
            <a:pPr marL="285750" lvl="0" indent="-285750">
              <a:buFont typeface="Arial" panose="020B0604020202020204" pitchFamily="34" charset="0"/>
              <a:buChar char="•"/>
            </a:pPr>
            <a:r>
              <a:rPr lang="en-US" dirty="0"/>
              <a:t>DSPF</a:t>
            </a:r>
            <a:r>
              <a:rPr lang="en-US" sz="1800" dirty="0"/>
              <a:t> view is a new feature that allows automatic generation of DSPF view after extraction.</a:t>
            </a:r>
          </a:p>
          <a:p>
            <a:pPr marL="285750" lvl="0" indent="-285750">
              <a:buFont typeface="Arial" panose="020B0604020202020204" pitchFamily="34" charset="0"/>
              <a:buChar char="•"/>
            </a:pPr>
            <a:r>
              <a:rPr lang="en-US" sz="1800" dirty="0"/>
              <a:t>DSPF view facilitates seamless integration within the Cadence Virtuoso Environment, offering a reduced view size, significantly faster view generation, and compatibility with simulation.</a:t>
            </a:r>
            <a:endParaRPr lang="en-US" dirty="0"/>
          </a:p>
          <a:p>
            <a:pPr marL="285750" lvl="0" indent="-285750">
              <a:buFont typeface="Arial" panose="020B0604020202020204" pitchFamily="34" charset="0"/>
              <a:buChar char="•"/>
            </a:pPr>
            <a:r>
              <a:rPr lang="en-US" sz="1800" dirty="0"/>
              <a:t>DSPF view lacks Calibre view capabilities.</a:t>
            </a:r>
            <a:endParaRPr lang="en-US" dirty="0"/>
          </a:p>
          <a:p>
            <a:pPr marL="285750" lvl="0" indent="-285750">
              <a:buFont typeface="Arial" panose="020B0604020202020204" pitchFamily="34" charset="0"/>
              <a:buChar char="•"/>
            </a:pPr>
            <a:r>
              <a:rPr lang="en-US" sz="1800" dirty="0"/>
              <a:t>This feature is officially </a:t>
            </a:r>
            <a:r>
              <a:rPr lang="en-US" dirty="0"/>
              <a:t>r</a:t>
            </a:r>
            <a:r>
              <a:rPr lang="en-US" sz="1800" dirty="0"/>
              <a:t>eleased in 2024.1 Calibre version</a:t>
            </a:r>
            <a:endParaRPr lang="en-US" b="0" i="0" dirty="0">
              <a:solidFill>
                <a:srgbClr val="323130"/>
              </a:solidFill>
              <a:effectLst/>
              <a:latin typeface="Segoe UI" panose="020B0502040204020203" pitchFamily="34" charset="0"/>
            </a:endParaRPr>
          </a:p>
          <a:p>
            <a:endParaRPr lang="en-US" dirty="0"/>
          </a:p>
        </p:txBody>
      </p:sp>
      <p:pic>
        <p:nvPicPr>
          <p:cNvPr id="5" name="Picture 4">
            <a:extLst>
              <a:ext uri="{FF2B5EF4-FFF2-40B4-BE49-F238E27FC236}">
                <a16:creationId xmlns:a16="http://schemas.microsoft.com/office/drawing/2014/main" id="{E1B27C9F-B929-50ED-DCB5-4AAD3DEEE269}"/>
              </a:ext>
            </a:extLst>
          </p:cNvPr>
          <p:cNvPicPr>
            <a:picLocks noChangeAspect="1"/>
          </p:cNvPicPr>
          <p:nvPr/>
        </p:nvPicPr>
        <p:blipFill rotWithShape="1">
          <a:blip r:embed="rId2"/>
          <a:srcRect b="2952"/>
          <a:stretch/>
        </p:blipFill>
        <p:spPr>
          <a:xfrm>
            <a:off x="7282529" y="585632"/>
            <a:ext cx="4580860" cy="5215523"/>
          </a:xfrm>
          <a:prstGeom prst="rect">
            <a:avLst/>
          </a:prstGeom>
        </p:spPr>
      </p:pic>
      <p:pic>
        <p:nvPicPr>
          <p:cNvPr id="6" name="Picture 5">
            <a:extLst>
              <a:ext uri="{FF2B5EF4-FFF2-40B4-BE49-F238E27FC236}">
                <a16:creationId xmlns:a16="http://schemas.microsoft.com/office/drawing/2014/main" id="{D5174A7E-5468-146F-CF05-E2983F01900A}"/>
              </a:ext>
            </a:extLst>
          </p:cNvPr>
          <p:cNvPicPr>
            <a:picLocks noChangeAspect="1"/>
          </p:cNvPicPr>
          <p:nvPr/>
        </p:nvPicPr>
        <p:blipFill>
          <a:blip r:embed="rId3"/>
          <a:stretch>
            <a:fillRect/>
          </a:stretch>
        </p:blipFill>
        <p:spPr>
          <a:xfrm>
            <a:off x="1842183" y="3449089"/>
            <a:ext cx="4828732" cy="2545338"/>
          </a:xfrm>
          <a:prstGeom prst="rect">
            <a:avLst/>
          </a:prstGeom>
        </p:spPr>
      </p:pic>
      <p:sp>
        <p:nvSpPr>
          <p:cNvPr id="4" name="Footer Placeholder 3">
            <a:extLst>
              <a:ext uri="{FF2B5EF4-FFF2-40B4-BE49-F238E27FC236}">
                <a16:creationId xmlns:a16="http://schemas.microsoft.com/office/drawing/2014/main" id="{08DC30F2-E477-BA2C-E0F6-863FB9CC5CBC}"/>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7" name="Slide Number Placeholder 6">
            <a:extLst>
              <a:ext uri="{FF2B5EF4-FFF2-40B4-BE49-F238E27FC236}">
                <a16:creationId xmlns:a16="http://schemas.microsoft.com/office/drawing/2014/main" id="{08046EF2-C022-D74C-00B6-7F0387EF0998}"/>
              </a:ext>
            </a:extLst>
          </p:cNvPr>
          <p:cNvSpPr>
            <a:spLocks noGrp="1"/>
          </p:cNvSpPr>
          <p:nvPr>
            <p:ph type="sldNum" sz="quarter" idx="11"/>
          </p:nvPr>
        </p:nvSpPr>
        <p:spPr/>
        <p:txBody>
          <a:bodyPr/>
          <a:lstStyle/>
          <a:p>
            <a:r>
              <a:rPr lang="en-US"/>
              <a:t>Page </a:t>
            </a:r>
            <a:fld id="{15EBE321-CBB1-4E91-BD14-37C8D44326FB}" type="slidenum">
              <a:rPr lang="en-US" smtClean="0"/>
              <a:pPr/>
              <a:t>44</a:t>
            </a:fld>
            <a:endParaRPr lang="en-US" dirty="0"/>
          </a:p>
        </p:txBody>
      </p:sp>
    </p:spTree>
    <p:extLst>
      <p:ext uri="{BB962C8B-B14F-4D97-AF65-F5344CB8AC3E}">
        <p14:creationId xmlns:p14="http://schemas.microsoft.com/office/powerpoint/2010/main" val="42814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57E6-70F1-65E7-D3A0-1EB251696137}"/>
              </a:ext>
            </a:extLst>
          </p:cNvPr>
          <p:cNvSpPr>
            <a:spLocks noGrp="1"/>
          </p:cNvSpPr>
          <p:nvPr>
            <p:ph type="title"/>
          </p:nvPr>
        </p:nvSpPr>
        <p:spPr/>
        <p:txBody>
          <a:bodyPr/>
          <a:lstStyle/>
          <a:p>
            <a:r>
              <a:rPr lang="en-US" dirty="0"/>
              <a:t>Controlling warning severity in calibreview</a:t>
            </a:r>
          </a:p>
        </p:txBody>
      </p:sp>
      <p:sp>
        <p:nvSpPr>
          <p:cNvPr id="3" name="Content Placeholder 2">
            <a:extLst>
              <a:ext uri="{FF2B5EF4-FFF2-40B4-BE49-F238E27FC236}">
                <a16:creationId xmlns:a16="http://schemas.microsoft.com/office/drawing/2014/main" id="{0C8BE50A-CB9C-9644-E820-99CC0FB05A0A}"/>
              </a:ext>
            </a:extLst>
          </p:cNvPr>
          <p:cNvSpPr>
            <a:spLocks noGrp="1"/>
          </p:cNvSpPr>
          <p:nvPr>
            <p:ph idx="1"/>
          </p:nvPr>
        </p:nvSpPr>
        <p:spPr>
          <a:xfrm>
            <a:off x="411163" y="1414800"/>
            <a:ext cx="8321872" cy="4752000"/>
          </a:xfrm>
        </p:spPr>
        <p:txBody>
          <a:bodyPr/>
          <a:lstStyle/>
          <a:p>
            <a:pPr marL="285750" indent="-285750" algn="l">
              <a:buFont typeface="Arial" panose="020B0604020202020204" pitchFamily="34" charset="0"/>
              <a:buChar char="•"/>
            </a:pPr>
            <a:r>
              <a:rPr lang="en-US" dirty="0"/>
              <a:t>Implemented the support of the "MGC_FDI_WARNING_SEVERITY" variable to control warnings severity in calibreview flows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The severity will be either 0, </a:t>
            </a:r>
            <a:r>
              <a:rPr lang="en-US" u="sng" dirty="0"/>
              <a:t>1</a:t>
            </a:r>
            <a:r>
              <a:rPr lang="en-US" dirty="0"/>
              <a:t>, or 2, where:</a:t>
            </a:r>
          </a:p>
          <a:p>
            <a:pPr marL="465750" lvl="1" indent="-285750"/>
            <a:r>
              <a:rPr lang="en-US" dirty="0"/>
              <a:t>0 — Silently skip the warning.</a:t>
            </a:r>
          </a:p>
          <a:p>
            <a:pPr marL="465750" lvl="1" indent="-285750"/>
            <a:r>
              <a:rPr lang="en-US" u="sng" dirty="0"/>
              <a:t>1</a:t>
            </a:r>
            <a:r>
              <a:rPr lang="en-US" dirty="0"/>
              <a:t> — Issue warning, this is the default behavior.</a:t>
            </a:r>
          </a:p>
          <a:p>
            <a:pPr marL="465750" lvl="1" indent="-285750"/>
            <a:r>
              <a:rPr lang="en-US" dirty="0"/>
              <a:t>2 — Issue an error and terminate the run of the flow.</a:t>
            </a:r>
          </a:p>
          <a:p>
            <a:pPr marL="465750" lvl="1" indent="-285750"/>
            <a:endParaRPr lang="en-US" dirty="0"/>
          </a:p>
          <a:p>
            <a:pPr marL="285750" indent="-285750">
              <a:buFont typeface="Arial" panose="020B0604020202020204" pitchFamily="34" charset="0"/>
              <a:buChar char="•"/>
            </a:pPr>
            <a:r>
              <a:rPr lang="en-US" dirty="0"/>
              <a:t>The variable takes the warning ID and severity code, here is an example to issue a warning for FDI3034, and terminate the run for warning FDI3041</a:t>
            </a:r>
          </a:p>
          <a:p>
            <a:r>
              <a:rPr lang="en-US" dirty="0">
                <a:solidFill>
                  <a:srgbClr val="0000FF"/>
                </a:solidFill>
              </a:rPr>
              <a:t>     export MGC_FDI_WARNING_SEVERITY=” FDI3041 2 FDI3034 1”</a:t>
            </a:r>
          </a:p>
          <a:p>
            <a:pPr marL="465750" lvl="1" indent="-285750"/>
            <a:endParaRPr lang="en-US" dirty="0"/>
          </a:p>
          <a:p>
            <a:pPr marL="465750" lvl="1" indent="-285750"/>
            <a:endParaRPr lang="en-US" dirty="0"/>
          </a:p>
        </p:txBody>
      </p:sp>
      <p:sp>
        <p:nvSpPr>
          <p:cNvPr id="11" name="Slide Number Placeholder 3">
            <a:extLst>
              <a:ext uri="{FF2B5EF4-FFF2-40B4-BE49-F238E27FC236}">
                <a16:creationId xmlns:a16="http://schemas.microsoft.com/office/drawing/2014/main" id="{2AB9C9E8-E731-8B0B-C5C9-0201439B515A}"/>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45</a:t>
            </a:fld>
            <a:endParaRPr lang="en-US" dirty="0"/>
          </a:p>
        </p:txBody>
      </p:sp>
      <p:sp>
        <p:nvSpPr>
          <p:cNvPr id="4" name="Footer Placeholder 3">
            <a:extLst>
              <a:ext uri="{FF2B5EF4-FFF2-40B4-BE49-F238E27FC236}">
                <a16:creationId xmlns:a16="http://schemas.microsoft.com/office/drawing/2014/main" id="{21E957D7-FB6D-4154-1C82-67554E2FFC8C}"/>
              </a:ext>
            </a:extLst>
          </p:cNvPr>
          <p:cNvSpPr>
            <a:spLocks noGrp="1"/>
          </p:cNvSpPr>
          <p:nvPr>
            <p:ph type="ftr" sz="quarter" idx="10"/>
          </p:nvPr>
        </p:nvSpPr>
        <p:spPr/>
        <p:txBody>
          <a:bodyPr/>
          <a:lstStyle/>
          <a:p>
            <a:pPr>
              <a:lnSpc>
                <a:spcPct val="100000"/>
              </a:lnSpc>
            </a:pPr>
            <a:r>
              <a:rPr lang="en-US" dirty="0"/>
              <a:t>Restricted | © Siemens 2024-02-12 | Siemens Digital Industries Software | Where today meets tomorrow.</a:t>
            </a:r>
          </a:p>
        </p:txBody>
      </p:sp>
    </p:spTree>
    <p:extLst>
      <p:ext uri="{BB962C8B-B14F-4D97-AF65-F5344CB8AC3E}">
        <p14:creationId xmlns:p14="http://schemas.microsoft.com/office/powerpoint/2010/main" val="3096200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2644" y="1415325"/>
            <a:ext cx="9281962" cy="4752533"/>
          </a:xfrm>
        </p:spPr>
        <p:txBody>
          <a:bodyPr/>
          <a:lstStyle/>
          <a:p>
            <a:pPr marL="0" lvl="1" indent="0">
              <a:buNone/>
            </a:pPr>
            <a:r>
              <a:rPr lang="en-US" dirty="0"/>
              <a:t>Additional information for these and other Calibre changes can be found in...</a:t>
            </a:r>
            <a:endParaRPr lang="en-US" sz="1999" dirty="0">
              <a:latin typeface="Courier New" panose="02070309020205020404" pitchFamily="49" charset="0"/>
              <a:cs typeface="Courier New" panose="02070309020205020404" pitchFamily="49" charset="0"/>
            </a:endParaRPr>
          </a:p>
          <a:p>
            <a:pPr lvl="1"/>
            <a:endParaRPr lang="en-US" dirty="0"/>
          </a:p>
          <a:p>
            <a:pPr lvl="1"/>
            <a:r>
              <a:rPr lang="en-US" dirty="0"/>
              <a:t>Calibre</a:t>
            </a:r>
            <a:r>
              <a:rPr lang="en-US" baseline="30000" dirty="0"/>
              <a:t>®</a:t>
            </a:r>
            <a:r>
              <a:rPr lang="en-US" dirty="0"/>
              <a:t> Release Notes, v2024.1</a:t>
            </a:r>
          </a:p>
          <a:p>
            <a:pPr lvl="1"/>
            <a:r>
              <a:rPr lang="en-US" dirty="0"/>
              <a:t>Standard Verification Rule Format (SVRF) Manual, Calibre</a:t>
            </a:r>
            <a:r>
              <a:rPr lang="en-US" baseline="30000" dirty="0"/>
              <a:t>®</a:t>
            </a:r>
            <a:r>
              <a:rPr lang="en-US" dirty="0"/>
              <a:t> v2024.1</a:t>
            </a:r>
          </a:p>
          <a:p>
            <a:pPr lvl="1"/>
            <a:r>
              <a:rPr lang="en-US" dirty="0"/>
              <a:t>Calibre</a:t>
            </a:r>
            <a:r>
              <a:rPr lang="en-US" baseline="30000" dirty="0"/>
              <a:t> ®</a:t>
            </a:r>
            <a:r>
              <a:rPr lang="en-US" dirty="0"/>
              <a:t> Interactive User’s Manual, v2024.1</a:t>
            </a:r>
          </a:p>
          <a:p>
            <a:pPr lvl="1"/>
            <a:r>
              <a:rPr lang="en-US" dirty="0"/>
              <a:t>Calibre</a:t>
            </a:r>
            <a:r>
              <a:rPr lang="en-US" baseline="30000" dirty="0"/>
              <a:t> ®</a:t>
            </a:r>
            <a:r>
              <a:rPr lang="en-US" dirty="0"/>
              <a:t> </a:t>
            </a:r>
            <a:r>
              <a:rPr lang="en-US" dirty="0" err="1"/>
              <a:t>xRC</a:t>
            </a:r>
            <a:r>
              <a:rPr lang="en-US" dirty="0"/>
              <a:t> User’s Manual, v2024.1</a:t>
            </a:r>
          </a:p>
          <a:p>
            <a:pPr lvl="1"/>
            <a:r>
              <a:rPr lang="en-US" dirty="0"/>
              <a:t>Calibre</a:t>
            </a:r>
            <a:r>
              <a:rPr lang="en-US" baseline="30000" dirty="0"/>
              <a:t> ®</a:t>
            </a:r>
            <a:r>
              <a:rPr lang="en-US" dirty="0"/>
              <a:t> </a:t>
            </a:r>
            <a:r>
              <a:rPr lang="en-US" dirty="0" err="1"/>
              <a:t>xACT</a:t>
            </a:r>
            <a:r>
              <a:rPr lang="en-US" dirty="0"/>
              <a:t> User’s Manual, v2024.1</a:t>
            </a:r>
          </a:p>
          <a:p>
            <a:pPr lvl="1"/>
            <a:r>
              <a:rPr lang="en-US" dirty="0" err="1"/>
              <a:t>xCalibrate</a:t>
            </a:r>
            <a:r>
              <a:rPr lang="en-US" dirty="0"/>
              <a:t>™ Batch User’s Manual, v2024.1</a:t>
            </a:r>
          </a:p>
          <a:p>
            <a:pPr lvl="1"/>
            <a:endParaRPr lang="en-US" dirty="0"/>
          </a:p>
          <a:p>
            <a:pPr lvl="1"/>
            <a:endParaRPr lang="en-US" dirty="0"/>
          </a:p>
          <a:p>
            <a:pPr marL="0" lvl="1" indent="0">
              <a:buNone/>
            </a:pPr>
            <a:endParaRPr lang="en-US" dirty="0"/>
          </a:p>
          <a:p>
            <a:pPr marL="0" lvl="1" indent="0">
              <a:buNone/>
            </a:pPr>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6" name="TextBox 5">
            <a:extLst>
              <a:ext uri="{FF2B5EF4-FFF2-40B4-BE49-F238E27FC236}">
                <a16:creationId xmlns:a16="http://schemas.microsoft.com/office/drawing/2014/main" id="{42A36EB6-111A-9B1E-33A6-EFC945A5BA40}"/>
              </a:ext>
            </a:extLst>
          </p:cNvPr>
          <p:cNvSpPr txBox="1"/>
          <p:nvPr/>
        </p:nvSpPr>
        <p:spPr>
          <a:xfrm>
            <a:off x="958678" y="6431262"/>
            <a:ext cx="609432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Restricted | © Siemens 2024-02-12 | Siemens Digital Industries Software | Where today meets tomorrow.</a:t>
            </a:r>
          </a:p>
        </p:txBody>
      </p:sp>
      <p:sp>
        <p:nvSpPr>
          <p:cNvPr id="4" name="Slide Number Placeholder 3">
            <a:extLst>
              <a:ext uri="{FF2B5EF4-FFF2-40B4-BE49-F238E27FC236}">
                <a16:creationId xmlns:a16="http://schemas.microsoft.com/office/drawing/2014/main" id="{39E8759C-D9C4-4CCC-F5C2-A175E634A9CC}"/>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46</a:t>
            </a:fld>
            <a:endParaRPr lang="en-US" dirty="0"/>
          </a:p>
        </p:txBody>
      </p:sp>
    </p:spTree>
    <p:extLst>
      <p:ext uri="{BB962C8B-B14F-4D97-AF65-F5344CB8AC3E}">
        <p14:creationId xmlns:p14="http://schemas.microsoft.com/office/powerpoint/2010/main" val="107497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 </a:t>
            </a:r>
            <a:r>
              <a:rPr lang="en-US" dirty="0"/>
              <a:t> Interfaces (RVE/CI)  </a:t>
            </a:r>
            <a:br>
              <a:rPr lang="en-US" dirty="0"/>
            </a:br>
            <a:r>
              <a:rPr lang="en-US" sz="4000" dirty="0"/>
              <a:t>Release Highlights</a:t>
            </a:r>
            <a:br>
              <a:rPr lang="en-US" sz="4000" dirty="0"/>
            </a:br>
            <a:r>
              <a:rPr lang="en-US" sz="4000" dirty="0"/>
              <a:t>v2024.1</a:t>
            </a:r>
            <a:endParaRPr lang="en-US" sz="4000" b="0" dirty="0"/>
          </a:p>
        </p:txBody>
      </p:sp>
      <p:sp>
        <p:nvSpPr>
          <p:cNvPr id="2" name="Footer Placeholder 1">
            <a:extLst>
              <a:ext uri="{FF2B5EF4-FFF2-40B4-BE49-F238E27FC236}">
                <a16:creationId xmlns:a16="http://schemas.microsoft.com/office/drawing/2014/main" id="{9FB45137-6F14-1855-CB98-EE73E3E5997A}"/>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1908613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0" y="-386805"/>
            <a:ext cx="11911140" cy="1193761"/>
          </a:xfrm>
        </p:spPr>
        <p:txBody>
          <a:bodyPr/>
          <a:lstStyle/>
          <a:p>
            <a:r>
              <a:rPr lang="en-US" dirty="0"/>
              <a:t>Run nmLVS Recon Modes Right from Calibre RVE</a:t>
            </a:r>
          </a:p>
        </p:txBody>
      </p:sp>
      <p:sp>
        <p:nvSpPr>
          <p:cNvPr id="3" name="Content Placeholder 2"/>
          <p:cNvSpPr>
            <a:spLocks noGrp="1"/>
          </p:cNvSpPr>
          <p:nvPr>
            <p:ph idx="1"/>
          </p:nvPr>
        </p:nvSpPr>
        <p:spPr>
          <a:xfrm>
            <a:off x="209390" y="1744294"/>
            <a:ext cx="5031010" cy="4502842"/>
          </a:xfrm>
        </p:spPr>
        <p:txBody>
          <a:bodyPr/>
          <a:lstStyle/>
          <a:p>
            <a:pPr>
              <a:spcAft>
                <a:spcPts val="1200"/>
              </a:spcAft>
            </a:pPr>
            <a:r>
              <a:rPr lang="en-US" sz="2000" dirty="0"/>
              <a:t>Calibre nmLVS Recon dramatically reduces overall verification cycle time by allowing designers to focus on specific types of high-impact LVS violations, and fix them earlier and faster.</a:t>
            </a:r>
          </a:p>
          <a:p>
            <a:pPr>
              <a:spcAft>
                <a:spcPts val="1200"/>
              </a:spcAft>
            </a:pPr>
            <a:endParaRPr lang="en-US" sz="2000" dirty="0"/>
          </a:p>
          <a:p>
            <a:pPr>
              <a:spcAft>
                <a:spcPts val="1200"/>
              </a:spcAft>
            </a:pPr>
            <a:r>
              <a:rPr lang="en-US" sz="2000" dirty="0"/>
              <a:t>Calibre RVE LVS now supports setting up and running Recon modes (SI, ERC, Softchk) without leaving the debug environment. </a:t>
            </a:r>
          </a:p>
          <a:p>
            <a:pPr lvl="2">
              <a:spcAft>
                <a:spcPts val="1200"/>
              </a:spcAft>
            </a:pPr>
            <a:r>
              <a:rPr lang="en-US" sz="1800" dirty="0"/>
              <a:t>Conveniently and quickly iterate your early design verification debug</a:t>
            </a:r>
          </a:p>
          <a:p>
            <a:pPr marL="0" indent="0">
              <a:spcAft>
                <a:spcPts val="1200"/>
              </a:spcAft>
              <a:buNone/>
            </a:pPr>
            <a:endParaRPr lang="en-US" sz="2400" dirty="0"/>
          </a:p>
        </p:txBody>
      </p:sp>
      <p:sp>
        <p:nvSpPr>
          <p:cNvPr id="9" name="Content Placeholder 2">
            <a:extLst>
              <a:ext uri="{FF2B5EF4-FFF2-40B4-BE49-F238E27FC236}">
                <a16:creationId xmlns:a16="http://schemas.microsoft.com/office/drawing/2014/main" id="{FCA7E136-BCA6-F11D-A7CC-DEFA7CBB4453}"/>
              </a:ext>
            </a:extLst>
          </p:cNvPr>
          <p:cNvSpPr txBox="1">
            <a:spLocks/>
          </p:cNvSpPr>
          <p:nvPr/>
        </p:nvSpPr>
        <p:spPr>
          <a:xfrm>
            <a:off x="230256" y="921769"/>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sz="2400" b="1" i="1" dirty="0"/>
              <a:t>Reduce Debug Iteration Cycle Time </a:t>
            </a:r>
          </a:p>
          <a:p>
            <a:pPr marL="0" indent="0">
              <a:spcAft>
                <a:spcPts val="1200"/>
              </a:spcAft>
              <a:buFont typeface="Wingdings" panose="05000000000000000000" pitchFamily="2" charset="2"/>
              <a:buNone/>
            </a:pPr>
            <a:endParaRPr lang="en-US" sz="2400" b="1" i="1" dirty="0"/>
          </a:p>
        </p:txBody>
      </p:sp>
      <p:grpSp>
        <p:nvGrpSpPr>
          <p:cNvPr id="5" name="Group 4">
            <a:extLst>
              <a:ext uri="{FF2B5EF4-FFF2-40B4-BE49-F238E27FC236}">
                <a16:creationId xmlns:a16="http://schemas.microsoft.com/office/drawing/2014/main" id="{98CE1DAB-EEFD-E7AF-E274-A6579C537433}"/>
              </a:ext>
            </a:extLst>
          </p:cNvPr>
          <p:cNvGrpSpPr/>
          <p:nvPr/>
        </p:nvGrpSpPr>
        <p:grpSpPr>
          <a:xfrm>
            <a:off x="5797021" y="735864"/>
            <a:ext cx="5730298" cy="5448258"/>
            <a:chOff x="6860193" y="602038"/>
            <a:chExt cx="6219074" cy="5796017"/>
          </a:xfrm>
        </p:grpSpPr>
        <p:grpSp>
          <p:nvGrpSpPr>
            <p:cNvPr id="6" name="Group 5">
              <a:extLst>
                <a:ext uri="{FF2B5EF4-FFF2-40B4-BE49-F238E27FC236}">
                  <a16:creationId xmlns:a16="http://schemas.microsoft.com/office/drawing/2014/main" id="{8CD2AA0E-26F5-3FBF-1FF3-4326FE7D8514}"/>
                </a:ext>
              </a:extLst>
            </p:cNvPr>
            <p:cNvGrpSpPr/>
            <p:nvPr/>
          </p:nvGrpSpPr>
          <p:grpSpPr>
            <a:xfrm>
              <a:off x="6860193" y="602038"/>
              <a:ext cx="6219074" cy="5796017"/>
              <a:chOff x="7023728" y="633194"/>
              <a:chExt cx="6219074" cy="5796017"/>
            </a:xfrm>
          </p:grpSpPr>
          <p:sp>
            <p:nvSpPr>
              <p:cNvPr id="12" name="Can 14">
                <a:extLst>
                  <a:ext uri="{FF2B5EF4-FFF2-40B4-BE49-F238E27FC236}">
                    <a16:creationId xmlns:a16="http://schemas.microsoft.com/office/drawing/2014/main" id="{0DC5AA5E-81A0-609A-927A-48D899E7E863}"/>
                  </a:ext>
                </a:extLst>
              </p:cNvPr>
              <p:cNvSpPr/>
              <p:nvPr/>
            </p:nvSpPr>
            <p:spPr>
              <a:xfrm>
                <a:off x="11830168" y="1335889"/>
                <a:ext cx="998061" cy="431728"/>
              </a:xfrm>
              <a:prstGeom prst="can">
                <a:avLst/>
              </a:prstGeom>
              <a:solidFill>
                <a:srgbClr val="E49506"/>
              </a:solidFill>
              <a:ln w="9525" cap="flat" cmpd="sng" algn="ctr">
                <a:solidFill>
                  <a:schemeClr val="tx1"/>
                </a:solidFill>
                <a:prstDash val="solid"/>
              </a:ln>
              <a:effectLst>
                <a:outerShdw blurRad="50800" dist="38100" dir="2700000" algn="tl" rotWithShape="0">
                  <a:prstClr val="black">
                    <a:alpha val="40000"/>
                  </a:prstClr>
                </a:outerShdw>
              </a:effectLst>
            </p:spPr>
            <p:txBody>
              <a:bodyPr rtlCol="0" anchor="ctr"/>
              <a:lstStyle/>
              <a:p>
                <a:pPr algn="ctr"/>
                <a:r>
                  <a:rPr lang="en-US" sz="1200" dirty="0">
                    <a:solidFill>
                      <a:schemeClr val="tx2"/>
                    </a:solidFill>
                    <a:latin typeface="Tahoma" pitchFamily="-112" charset="0"/>
                    <a:ea typeface="ＭＳ Ｐゴシック" pitchFamily="-112" charset="-128"/>
                  </a:rPr>
                  <a:t>SVDB</a:t>
                </a:r>
              </a:p>
            </p:txBody>
          </p:sp>
          <p:pic>
            <p:nvPicPr>
              <p:cNvPr id="16" name="Picture 4" descr="C:\Users\yanagida\AppData\Local\Microsoft\Windows\Temporary Internet Files\Content.IE5\983S4247\MC900433941[1].PNG">
                <a:extLst>
                  <a:ext uri="{FF2B5EF4-FFF2-40B4-BE49-F238E27FC236}">
                    <a16:creationId xmlns:a16="http://schemas.microsoft.com/office/drawing/2014/main" id="{B1D249AC-C1F6-73F2-8603-C9C32FD4C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971712" y="633194"/>
                <a:ext cx="659575" cy="674135"/>
              </a:xfrm>
              <a:prstGeom prst="rect">
                <a:avLst/>
              </a:prstGeom>
              <a:ln>
                <a:noFill/>
              </a:ln>
            </p:spPr>
            <p:style>
              <a:lnRef idx="2">
                <a:schemeClr val="accent5"/>
              </a:lnRef>
              <a:fillRef idx="1">
                <a:schemeClr val="lt1"/>
              </a:fillRef>
              <a:effectRef idx="0">
                <a:schemeClr val="accent5"/>
              </a:effectRef>
              <a:fontRef idx="minor">
                <a:schemeClr val="dk1"/>
              </a:fontRef>
            </p:style>
          </p:pic>
          <p:sp>
            <p:nvSpPr>
              <p:cNvPr id="19" name="Rounded Rectangle 20">
                <a:extLst>
                  <a:ext uri="{FF2B5EF4-FFF2-40B4-BE49-F238E27FC236}">
                    <a16:creationId xmlns:a16="http://schemas.microsoft.com/office/drawing/2014/main" id="{5A0EC0C3-A6A2-91A9-CB9C-9C1FD678FE5C}"/>
                  </a:ext>
                </a:extLst>
              </p:cNvPr>
              <p:cNvSpPr/>
              <p:nvPr/>
            </p:nvSpPr>
            <p:spPr>
              <a:xfrm>
                <a:off x="11451129" y="2319622"/>
                <a:ext cx="1791673" cy="488008"/>
              </a:xfrm>
              <a:prstGeom prst="roundRect">
                <a:avLst/>
              </a:prstGeom>
              <a:solidFill>
                <a:srgbClr val="64B2CD"/>
              </a:solidFill>
              <a:ln w="9525" cap="flat" cmpd="sng" algn="ctr">
                <a:solidFill>
                  <a:schemeClr val="tx1"/>
                </a:solidFill>
                <a:prstDash val="solid"/>
              </a:ln>
              <a:effectLst>
                <a:outerShdw blurRad="50800" dist="38100" dir="2700000" algn="tl" rotWithShape="0">
                  <a:prstClr val="black">
                    <a:alpha val="40000"/>
                  </a:prstClr>
                </a:outerShdw>
              </a:effectLst>
            </p:spPr>
            <p:txBody>
              <a:bodyPr rtlCol="0" anchor="b"/>
              <a:lstStyle/>
              <a:p>
                <a:pPr algn="ctr" fontAlgn="auto">
                  <a:spcBef>
                    <a:spcPts val="0"/>
                  </a:spcBef>
                  <a:spcAft>
                    <a:spcPts val="0"/>
                  </a:spcAft>
                </a:pPr>
                <a:r>
                  <a:rPr lang="en-US" sz="1400" kern="0" dirty="0">
                    <a:solidFill>
                      <a:srgbClr val="FFFFFF"/>
                    </a:solidFill>
                    <a:latin typeface="Tahoma"/>
                    <a:ea typeface="+mn-ea"/>
                  </a:rPr>
                  <a:t>Recon</a:t>
                </a:r>
                <a:r>
                  <a:rPr lang="en-US" sz="2000" kern="0" dirty="0">
                    <a:solidFill>
                      <a:srgbClr val="FFFFFF"/>
                    </a:solidFill>
                    <a:latin typeface="Tahoma"/>
                    <a:ea typeface="+mn-ea"/>
                  </a:rPr>
                  <a:t> </a:t>
                </a:r>
                <a:r>
                  <a:rPr lang="en-US" sz="1100" kern="0" dirty="0">
                    <a:solidFill>
                      <a:srgbClr val="FFFFFF"/>
                    </a:solidFill>
                    <a:latin typeface="Tahoma"/>
                    <a:ea typeface="+mn-ea"/>
                  </a:rPr>
                  <a:t>SI/ERC/SoftChk</a:t>
                </a:r>
              </a:p>
            </p:txBody>
          </p:sp>
          <p:pic>
            <p:nvPicPr>
              <p:cNvPr id="20" name="Picture 19">
                <a:extLst>
                  <a:ext uri="{FF2B5EF4-FFF2-40B4-BE49-F238E27FC236}">
                    <a16:creationId xmlns:a16="http://schemas.microsoft.com/office/drawing/2014/main" id="{49267B32-30FA-910B-5EB5-B4C954A5668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107722" y="1871717"/>
                <a:ext cx="557225" cy="390785"/>
              </a:xfrm>
              <a:prstGeom prst="rect">
                <a:avLst/>
              </a:prstGeom>
            </p:spPr>
          </p:pic>
          <p:pic>
            <p:nvPicPr>
              <p:cNvPr id="25" name="Picture 24" descr="A screenshot of a computer&#10;&#10;Description automatically generated">
                <a:extLst>
                  <a:ext uri="{FF2B5EF4-FFF2-40B4-BE49-F238E27FC236}">
                    <a16:creationId xmlns:a16="http://schemas.microsoft.com/office/drawing/2014/main" id="{1968BE73-8134-A8B8-A714-F10EE9835FC9}"/>
                  </a:ext>
                </a:extLst>
              </p:cNvPr>
              <p:cNvPicPr>
                <a:picLocks noChangeAspect="1"/>
              </p:cNvPicPr>
              <p:nvPr/>
            </p:nvPicPr>
            <p:blipFill>
              <a:blip r:embed="rId5"/>
              <a:stretch>
                <a:fillRect/>
              </a:stretch>
            </p:blipFill>
            <p:spPr>
              <a:xfrm>
                <a:off x="7023728" y="1028289"/>
                <a:ext cx="4171373" cy="3360272"/>
              </a:xfrm>
              <a:prstGeom prst="rect">
                <a:avLst/>
              </a:prstGeom>
              <a:ln>
                <a:noFill/>
              </a:ln>
              <a:effectLst>
                <a:outerShdw blurRad="292100" dist="139700" dir="2700000" algn="tl" rotWithShape="0">
                  <a:srgbClr val="333333">
                    <a:alpha val="65000"/>
                  </a:srgbClr>
                </a:outerShdw>
              </a:effectLst>
            </p:spPr>
          </p:pic>
          <p:pic>
            <p:nvPicPr>
              <p:cNvPr id="26" name="Picture 25" descr="A screenshot of a computer&#10;&#10;Description automatically generated">
                <a:extLst>
                  <a:ext uri="{FF2B5EF4-FFF2-40B4-BE49-F238E27FC236}">
                    <a16:creationId xmlns:a16="http://schemas.microsoft.com/office/drawing/2014/main" id="{8F653233-588B-BCA5-2533-0DC1D3374D5E}"/>
                  </a:ext>
                </a:extLst>
              </p:cNvPr>
              <p:cNvPicPr>
                <a:picLocks noChangeAspect="1"/>
              </p:cNvPicPr>
              <p:nvPr/>
            </p:nvPicPr>
            <p:blipFill>
              <a:blip r:embed="rId6"/>
              <a:stretch>
                <a:fillRect/>
              </a:stretch>
            </p:blipFill>
            <p:spPr>
              <a:xfrm>
                <a:off x="8737047" y="2903158"/>
                <a:ext cx="4505755" cy="3526053"/>
              </a:xfrm>
              <a:prstGeom prst="rect">
                <a:avLst/>
              </a:prstGeom>
              <a:ln>
                <a:noFill/>
              </a:ln>
              <a:effectLst>
                <a:outerShdw blurRad="292100" dist="139700" dir="2700000" algn="tl" rotWithShape="0">
                  <a:srgbClr val="333333">
                    <a:alpha val="65000"/>
                  </a:srgbClr>
                </a:outerShdw>
              </a:effectLst>
            </p:spPr>
          </p:pic>
        </p:grpSp>
        <p:sp>
          <p:nvSpPr>
            <p:cNvPr id="10" name="Content Placeholder 3">
              <a:extLst>
                <a:ext uri="{FF2B5EF4-FFF2-40B4-BE49-F238E27FC236}">
                  <a16:creationId xmlns:a16="http://schemas.microsoft.com/office/drawing/2014/main" id="{A47D5618-1C0C-285A-729F-566007119D85}"/>
                </a:ext>
              </a:extLst>
            </p:cNvPr>
            <p:cNvSpPr txBox="1">
              <a:spLocks noChangeAspect="1"/>
            </p:cNvSpPr>
            <p:nvPr/>
          </p:nvSpPr>
          <p:spPr bwMode="auto">
            <a:xfrm>
              <a:off x="9409721" y="5183130"/>
              <a:ext cx="3058031" cy="690582"/>
            </a:xfrm>
            <a:prstGeom prst="roundRect">
              <a:avLst/>
            </a:prstGeom>
            <a:solidFill>
              <a:schemeClr val="accent4">
                <a:lumMod val="60000"/>
                <a:lumOff val="40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457200" tIns="45720" rIns="457200" bIns="45720" numCol="1" anchor="t" anchorCtr="0" compatLnSpc="1">
              <a:prstTxWarp prst="textNoShape">
                <a:avLst/>
              </a:prstTxWarp>
            </a:bodyPr>
            <a:lstStyle>
              <a:lvl1pPr marL="342900" indent="-342900" algn="l" rtl="0" eaLnBrk="1" fontAlgn="base" hangingPunct="1">
                <a:spcBef>
                  <a:spcPct val="30000"/>
                </a:spcBef>
                <a:spcAft>
                  <a:spcPct val="0"/>
                </a:spcAft>
                <a:buClr>
                  <a:srgbClr val="428C8A"/>
                </a:buClr>
                <a:buSzPct val="80000"/>
                <a:buFont typeface="Wingdings" pitchFamily="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ct val="0"/>
                </a:spcBef>
                <a:spcAft>
                  <a:spcPct val="0"/>
                </a:spcAft>
                <a:buClr>
                  <a:schemeClr val="bg2"/>
                </a:buClr>
                <a:buFont typeface="Tahoma" pitchFamily="34" charset="0"/>
                <a:buChar char="—"/>
                <a:defRPr sz="2000">
                  <a:solidFill>
                    <a:schemeClr val="bg2"/>
                  </a:solidFill>
                  <a:latin typeface="+mn-lt"/>
                  <a:ea typeface="ＭＳ Ｐゴシック" pitchFamily="-112" charset="-128"/>
                </a:defRPr>
              </a:lvl2pPr>
              <a:lvl3pPr marL="1193800" indent="-228600" algn="l" rtl="0" eaLnBrk="1" fontAlgn="base" hangingPunct="1">
                <a:spcBef>
                  <a:spcPct val="0"/>
                </a:spcBef>
                <a:spcAft>
                  <a:spcPct val="0"/>
                </a:spcAft>
                <a:buClr>
                  <a:schemeClr val="bg2"/>
                </a:buClr>
                <a:buFont typeface="Tahoma" pitchFamily="34" charset="0"/>
                <a:buChar char="–"/>
                <a:defRPr>
                  <a:solidFill>
                    <a:schemeClr val="bg2"/>
                  </a:solidFill>
                  <a:latin typeface="+mn-lt"/>
                  <a:ea typeface="ＭＳ Ｐゴシック" pitchFamily="-112" charset="-128"/>
                </a:defRPr>
              </a:lvl3pPr>
              <a:lvl4pPr marL="1600200" indent="-228600" algn="l" rtl="0" eaLnBrk="1" fontAlgn="base" hangingPunct="1">
                <a:spcBef>
                  <a:spcPct val="0"/>
                </a:spcBef>
                <a:spcAft>
                  <a:spcPct val="0"/>
                </a:spcAft>
                <a:buClr>
                  <a:schemeClr val="bg2"/>
                </a:buClr>
                <a:buFont typeface="Tahoma" pitchFamily="34"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Tahoma" pitchFamily="34" charset="0"/>
                <a:defRPr sz="160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pPr marL="342900" marR="0" lvl="0" indent="-342900" algn="ctr" defTabSz="914400" rtl="0" eaLnBrk="1" fontAlgn="base" latinLnBrk="0" hangingPunct="1">
                <a:lnSpc>
                  <a:spcPct val="100000"/>
                </a:lnSpc>
                <a:spcBef>
                  <a:spcPct val="30000"/>
                </a:spcBef>
                <a:spcAft>
                  <a:spcPct val="0"/>
                </a:spcAft>
                <a:buClr>
                  <a:srgbClr val="428C8A"/>
                </a:buClr>
                <a:buSzPct val="80000"/>
                <a:buFont typeface="Wingdings" pitchFamily="2" charset="2"/>
                <a:buNone/>
                <a:tabLst/>
                <a:defRPr/>
              </a:pPr>
              <a:r>
                <a:rPr kumimoji="0" lang="en-US" sz="1600" b="0" i="0" u="none" strike="noStrike" kern="0" cap="none" spc="0" normalizeH="0" baseline="0" noProof="0" dirty="0">
                  <a:ln>
                    <a:noFill/>
                  </a:ln>
                  <a:solidFill>
                    <a:srgbClr val="333333"/>
                  </a:solidFill>
                  <a:effectLst/>
                  <a:uLnTx/>
                  <a:uFillTx/>
                  <a:latin typeface="Tahoma"/>
                  <a:ea typeface="ＭＳ Ｐゴシック" pitchFamily="-112" charset="-128"/>
                  <a:cs typeface="+mn-cs"/>
                </a:rPr>
                <a:t>Recon SI/ERC/SoftChk</a:t>
              </a:r>
            </a:p>
            <a:p>
              <a:pPr marL="342900" marR="0" lvl="0" indent="-342900" algn="ctr" defTabSz="914400" rtl="0" eaLnBrk="1" fontAlgn="base" latinLnBrk="0" hangingPunct="1">
                <a:lnSpc>
                  <a:spcPct val="100000"/>
                </a:lnSpc>
                <a:spcBef>
                  <a:spcPct val="30000"/>
                </a:spcBef>
                <a:spcAft>
                  <a:spcPct val="0"/>
                </a:spcAft>
                <a:buClr>
                  <a:srgbClr val="428C8A"/>
                </a:buClr>
                <a:buSzPct val="80000"/>
                <a:buFont typeface="Wingdings" pitchFamily="2" charset="2"/>
                <a:buNone/>
                <a:tabLst/>
                <a:defRPr/>
              </a:pPr>
              <a:endParaRPr kumimoji="0" lang="en-US" sz="4000" b="0" i="0" u="none" strike="noStrike" kern="0" cap="none" spc="0" normalizeH="0" baseline="0" noProof="0" dirty="0">
                <a:ln>
                  <a:noFill/>
                </a:ln>
                <a:solidFill>
                  <a:srgbClr val="333333"/>
                </a:solidFill>
                <a:effectLst/>
                <a:uLnTx/>
                <a:uFillTx/>
                <a:latin typeface="Tahoma"/>
                <a:ea typeface="ＭＳ Ｐゴシック" pitchFamily="-112" charset="-128"/>
                <a:cs typeface="+mn-cs"/>
              </a:endParaRPr>
            </a:p>
          </p:txBody>
        </p:sp>
      </p:grpSp>
      <p:sp>
        <p:nvSpPr>
          <p:cNvPr id="7" name="Arrow: Down 6">
            <a:extLst>
              <a:ext uri="{FF2B5EF4-FFF2-40B4-BE49-F238E27FC236}">
                <a16:creationId xmlns:a16="http://schemas.microsoft.com/office/drawing/2014/main" id="{B4BC0E57-654A-42EE-4C96-AD5BEA035E07}"/>
              </a:ext>
            </a:extLst>
          </p:cNvPr>
          <p:cNvSpPr/>
          <p:nvPr/>
        </p:nvSpPr>
        <p:spPr>
          <a:xfrm rot="8766451">
            <a:off x="7220966" y="1615357"/>
            <a:ext cx="309438" cy="438674"/>
          </a:xfrm>
          <a:prstGeom prst="downArrow">
            <a:avLst/>
          </a:prstGeom>
          <a:solidFill>
            <a:srgbClr val="FFFF00">
              <a:alpha val="69804"/>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8" name="Rectangle 7">
            <a:extLst>
              <a:ext uri="{FF2B5EF4-FFF2-40B4-BE49-F238E27FC236}">
                <a16:creationId xmlns:a16="http://schemas.microsoft.com/office/drawing/2014/main" id="{D1277386-007C-AFA2-F4C2-1A4A17237AC7}"/>
              </a:ext>
            </a:extLst>
          </p:cNvPr>
          <p:cNvSpPr/>
          <p:nvPr/>
        </p:nvSpPr>
        <p:spPr>
          <a:xfrm>
            <a:off x="7427818" y="1898601"/>
            <a:ext cx="1833060" cy="294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l"/>
            <a:r>
              <a:rPr lang="en-US" sz="1200" b="1" dirty="0"/>
              <a:t>Invoke </a:t>
            </a:r>
            <a:r>
              <a:rPr lang="en-US" sz="1200" b="1" dirty="0" err="1"/>
              <a:t>LVSRecon</a:t>
            </a:r>
            <a:r>
              <a:rPr lang="en-US" sz="1200" b="1" dirty="0"/>
              <a:t> GUI</a:t>
            </a:r>
          </a:p>
        </p:txBody>
      </p:sp>
      <p:sp>
        <p:nvSpPr>
          <p:cNvPr id="11" name="Footer Placeholder 10">
            <a:extLst>
              <a:ext uri="{FF2B5EF4-FFF2-40B4-BE49-F238E27FC236}">
                <a16:creationId xmlns:a16="http://schemas.microsoft.com/office/drawing/2014/main" id="{C7106135-3252-54A1-536A-357ADBD67575}"/>
              </a:ext>
            </a:extLst>
          </p:cNvPr>
          <p:cNvSpPr>
            <a:spLocks noGrp="1"/>
          </p:cNvSpPr>
          <p:nvPr>
            <p:ph type="ftr" sz="quarter" idx="10"/>
          </p:nvPr>
        </p:nvSpPr>
        <p:spPr/>
        <p:txBody>
          <a:bodyPr/>
          <a:lstStyle/>
          <a:p>
            <a:pPr>
              <a:lnSpc>
                <a:spcPct val="100000"/>
              </a:lnSpc>
            </a:pPr>
            <a:r>
              <a:rPr lang="en-US" dirty="0"/>
              <a:t>Restricted | © Siemens 2024-02-12 | Siemens Digital Industries Software | Where today meets tomorrow.</a:t>
            </a:r>
          </a:p>
        </p:txBody>
      </p:sp>
      <p:sp>
        <p:nvSpPr>
          <p:cNvPr id="13" name="Slide Number Placeholder 12">
            <a:extLst>
              <a:ext uri="{FF2B5EF4-FFF2-40B4-BE49-F238E27FC236}">
                <a16:creationId xmlns:a16="http://schemas.microsoft.com/office/drawing/2014/main" id="{25680BC4-5510-426E-AA17-A96C32C289E7}"/>
              </a:ext>
            </a:extLst>
          </p:cNvPr>
          <p:cNvSpPr>
            <a:spLocks noGrp="1"/>
          </p:cNvSpPr>
          <p:nvPr>
            <p:ph type="sldNum" sz="quarter" idx="11"/>
          </p:nvPr>
        </p:nvSpPr>
        <p:spPr/>
        <p:txBody>
          <a:bodyPr/>
          <a:lstStyle/>
          <a:p>
            <a:r>
              <a:rPr lang="en-US"/>
              <a:t>Page </a:t>
            </a:r>
            <a:fld id="{15EBE321-CBB1-4E91-BD14-37C8D44326FB}" type="slidenum">
              <a:rPr lang="en-US" smtClean="0"/>
              <a:pPr/>
              <a:t>48</a:t>
            </a:fld>
            <a:endParaRPr lang="en-US" dirty="0"/>
          </a:p>
        </p:txBody>
      </p:sp>
    </p:spTree>
    <p:extLst>
      <p:ext uri="{BB962C8B-B14F-4D97-AF65-F5344CB8AC3E}">
        <p14:creationId xmlns:p14="http://schemas.microsoft.com/office/powerpoint/2010/main" val="425366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89" y="-577772"/>
            <a:ext cx="11424313" cy="1193761"/>
          </a:xfrm>
        </p:spPr>
        <p:txBody>
          <a:bodyPr/>
          <a:lstStyle/>
          <a:p>
            <a:r>
              <a:rPr lang="en-US" dirty="0"/>
              <a:t>Perform ERC Find Path Analysis in RVE LVS</a:t>
            </a:r>
          </a:p>
        </p:txBody>
      </p:sp>
      <p:sp>
        <p:nvSpPr>
          <p:cNvPr id="3" name="Content Placeholder 2"/>
          <p:cNvSpPr>
            <a:spLocks noGrp="1"/>
          </p:cNvSpPr>
          <p:nvPr>
            <p:ph idx="1"/>
          </p:nvPr>
        </p:nvSpPr>
        <p:spPr>
          <a:xfrm>
            <a:off x="251124" y="1027044"/>
            <a:ext cx="11731486" cy="1120141"/>
          </a:xfrm>
        </p:spPr>
        <p:txBody>
          <a:bodyPr/>
          <a:lstStyle/>
          <a:p>
            <a:pPr lvl="1">
              <a:spcAft>
                <a:spcPts val="1200"/>
              </a:spcAft>
            </a:pPr>
            <a:r>
              <a:rPr lang="en-US" sz="2000" dirty="0"/>
              <a:t>New RVE LVS Finder option “ERC Find Path” finds paths between two coordinate locations and nets</a:t>
            </a:r>
            <a:endParaRPr lang="en-US" sz="2000" b="0" dirty="0">
              <a:solidFill>
                <a:srgbClr val="000000"/>
              </a:solidFill>
              <a:effectLst/>
            </a:endParaRPr>
          </a:p>
          <a:p>
            <a:pPr lvl="2">
              <a:spcAft>
                <a:spcPts val="1200"/>
              </a:spcAft>
            </a:pPr>
            <a:r>
              <a:rPr lang="en-US" sz="1600" b="0" i="0" dirty="0">
                <a:solidFill>
                  <a:srgbClr val="000000"/>
                </a:solidFill>
                <a:effectLst/>
              </a:rPr>
              <a:t>Interactively select coordinates in the layout and use the Finder Filters to specify devices and layers that make up the path</a:t>
            </a:r>
            <a:endParaRPr lang="en-US" sz="1600" dirty="0"/>
          </a:p>
          <a:p>
            <a:pPr>
              <a:spcAft>
                <a:spcPts val="1200"/>
              </a:spcAft>
            </a:pPr>
            <a:endParaRPr lang="en-US" sz="2000" dirty="0"/>
          </a:p>
          <a:p>
            <a:pPr marL="0" indent="0">
              <a:spcAft>
                <a:spcPts val="1200"/>
              </a:spcAft>
              <a:buNone/>
            </a:pPr>
            <a:endParaRPr lang="en-US" sz="2000" dirty="0"/>
          </a:p>
        </p:txBody>
      </p:sp>
      <p:sp>
        <p:nvSpPr>
          <p:cNvPr id="9" name="Content Placeholder 2">
            <a:extLst>
              <a:ext uri="{FF2B5EF4-FFF2-40B4-BE49-F238E27FC236}">
                <a16:creationId xmlns:a16="http://schemas.microsoft.com/office/drawing/2014/main" id="{FCA7E136-BCA6-F11D-A7CC-DEFA7CBB4453}"/>
              </a:ext>
            </a:extLst>
          </p:cNvPr>
          <p:cNvSpPr txBox="1">
            <a:spLocks/>
          </p:cNvSpPr>
          <p:nvPr/>
        </p:nvSpPr>
        <p:spPr>
          <a:xfrm>
            <a:off x="209390" y="606780"/>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b="1" i="1" dirty="0"/>
              <a:t>Improved ERC Debug with an LVS-specific Path Finder</a:t>
            </a:r>
          </a:p>
        </p:txBody>
      </p:sp>
      <p:pic>
        <p:nvPicPr>
          <p:cNvPr id="6" name="Picture 5" descr="A screenshot of a computer&#10;&#10;Description automatically generated">
            <a:extLst>
              <a:ext uri="{FF2B5EF4-FFF2-40B4-BE49-F238E27FC236}">
                <a16:creationId xmlns:a16="http://schemas.microsoft.com/office/drawing/2014/main" id="{196BD337-46AC-0E23-F8D4-056B06347726}"/>
              </a:ext>
            </a:extLst>
          </p:cNvPr>
          <p:cNvPicPr>
            <a:picLocks noChangeAspect="1"/>
          </p:cNvPicPr>
          <p:nvPr/>
        </p:nvPicPr>
        <p:blipFill rotWithShape="1">
          <a:blip r:embed="rId3"/>
          <a:srcRect r="46038"/>
          <a:stretch/>
        </p:blipFill>
        <p:spPr>
          <a:xfrm>
            <a:off x="1114963" y="1984698"/>
            <a:ext cx="5596898" cy="4326102"/>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6F524267-BE3A-FF1A-525D-E2FB4F732F18}"/>
              </a:ext>
            </a:extLst>
          </p:cNvPr>
          <p:cNvPicPr>
            <a:picLocks noChangeAspect="1"/>
          </p:cNvPicPr>
          <p:nvPr/>
        </p:nvPicPr>
        <p:blipFill>
          <a:blip r:embed="rId4"/>
          <a:stretch>
            <a:fillRect/>
          </a:stretch>
        </p:blipFill>
        <p:spPr>
          <a:xfrm>
            <a:off x="5921545" y="1962448"/>
            <a:ext cx="4839928" cy="4370601"/>
          </a:xfrm>
          <a:prstGeom prst="rect">
            <a:avLst/>
          </a:prstGeom>
          <a:ln>
            <a:noFill/>
          </a:ln>
          <a:effectLst>
            <a:outerShdw blurRad="190500" algn="tl" rotWithShape="0">
              <a:srgbClr val="000000">
                <a:alpha val="70000"/>
              </a:srgbClr>
            </a:outerShdw>
          </a:effectLst>
        </p:spPr>
      </p:pic>
      <p:sp>
        <p:nvSpPr>
          <p:cNvPr id="21" name="Rectangle: Rounded Corners 20">
            <a:extLst>
              <a:ext uri="{FF2B5EF4-FFF2-40B4-BE49-F238E27FC236}">
                <a16:creationId xmlns:a16="http://schemas.microsoft.com/office/drawing/2014/main" id="{2A37413F-6948-6F17-6764-16AC72FDB095}"/>
              </a:ext>
            </a:extLst>
          </p:cNvPr>
          <p:cNvSpPr/>
          <p:nvPr/>
        </p:nvSpPr>
        <p:spPr>
          <a:xfrm>
            <a:off x="7973568" y="3429841"/>
            <a:ext cx="658368" cy="3374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pic>
        <p:nvPicPr>
          <p:cNvPr id="23" name="Picture 22">
            <a:extLst>
              <a:ext uri="{FF2B5EF4-FFF2-40B4-BE49-F238E27FC236}">
                <a16:creationId xmlns:a16="http://schemas.microsoft.com/office/drawing/2014/main" id="{DB9C9563-DED3-3052-A5E7-B17C62E97681}"/>
              </a:ext>
            </a:extLst>
          </p:cNvPr>
          <p:cNvPicPr>
            <a:picLocks noChangeAspect="1"/>
          </p:cNvPicPr>
          <p:nvPr/>
        </p:nvPicPr>
        <p:blipFill>
          <a:blip r:embed="rId5"/>
          <a:stretch>
            <a:fillRect/>
          </a:stretch>
        </p:blipFill>
        <p:spPr>
          <a:xfrm>
            <a:off x="4450472" y="1955859"/>
            <a:ext cx="3120677" cy="371509"/>
          </a:xfrm>
          <a:prstGeom prst="rect">
            <a:avLst/>
          </a:prstGeom>
          <a:ln>
            <a:noFill/>
          </a:ln>
          <a:effectLst>
            <a:outerShdw blurRad="190500" algn="tl" rotWithShape="0">
              <a:srgbClr val="000000">
                <a:alpha val="70000"/>
              </a:srgbClr>
            </a:outerShdw>
          </a:effectLst>
        </p:spPr>
      </p:pic>
      <p:sp>
        <p:nvSpPr>
          <p:cNvPr id="24" name="Isosceles Triangle 23">
            <a:extLst>
              <a:ext uri="{FF2B5EF4-FFF2-40B4-BE49-F238E27FC236}">
                <a16:creationId xmlns:a16="http://schemas.microsoft.com/office/drawing/2014/main" id="{73166284-7484-1C01-D592-D47A90C04C2A}"/>
              </a:ext>
            </a:extLst>
          </p:cNvPr>
          <p:cNvSpPr/>
          <p:nvPr/>
        </p:nvSpPr>
        <p:spPr>
          <a:xfrm rot="10800000">
            <a:off x="4450471" y="2336391"/>
            <a:ext cx="3120678" cy="693319"/>
          </a:xfrm>
          <a:prstGeom prst="triangle">
            <a:avLst>
              <a:gd name="adj" fmla="val 16602"/>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7" name="Rectangle: Rounded Corners 26">
            <a:extLst>
              <a:ext uri="{FF2B5EF4-FFF2-40B4-BE49-F238E27FC236}">
                <a16:creationId xmlns:a16="http://schemas.microsoft.com/office/drawing/2014/main" id="{E9485AC5-F070-57AD-9C87-11D8E8EA2ADE}"/>
              </a:ext>
            </a:extLst>
          </p:cNvPr>
          <p:cNvSpPr/>
          <p:nvPr/>
        </p:nvSpPr>
        <p:spPr>
          <a:xfrm>
            <a:off x="6430300" y="2020143"/>
            <a:ext cx="1073876" cy="230167"/>
          </a:xfrm>
          <a:prstGeom prst="roundRect">
            <a:avLst>
              <a:gd name="adj" fmla="val 352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5" name="Footer Placeholder 4">
            <a:extLst>
              <a:ext uri="{FF2B5EF4-FFF2-40B4-BE49-F238E27FC236}">
                <a16:creationId xmlns:a16="http://schemas.microsoft.com/office/drawing/2014/main" id="{C9F0A3DB-4D63-55BC-69CF-21B5D9E38E8E}"/>
              </a:ext>
            </a:extLst>
          </p:cNvPr>
          <p:cNvSpPr>
            <a:spLocks noGrp="1"/>
          </p:cNvSpPr>
          <p:nvPr>
            <p:ph type="ftr" sz="quarter" idx="10"/>
          </p:nvPr>
        </p:nvSpPr>
        <p:spPr/>
        <p:txBody>
          <a:bodyPr/>
          <a:lstStyle/>
          <a:p>
            <a:pPr>
              <a:lnSpc>
                <a:spcPct val="100000"/>
              </a:lnSpc>
            </a:pPr>
            <a:r>
              <a:rPr lang="en-US" dirty="0"/>
              <a:t>Restricted | © Siemens 2024-02-12 | Siemens Digital Industries Software | Where today meets tomorrow.</a:t>
            </a:r>
          </a:p>
        </p:txBody>
      </p:sp>
      <p:sp>
        <p:nvSpPr>
          <p:cNvPr id="7" name="Slide Number Placeholder 6">
            <a:extLst>
              <a:ext uri="{FF2B5EF4-FFF2-40B4-BE49-F238E27FC236}">
                <a16:creationId xmlns:a16="http://schemas.microsoft.com/office/drawing/2014/main" id="{9CB38A77-723B-5EB5-65C9-00D1FB2124AB}"/>
              </a:ext>
            </a:extLst>
          </p:cNvPr>
          <p:cNvSpPr>
            <a:spLocks noGrp="1"/>
          </p:cNvSpPr>
          <p:nvPr>
            <p:ph type="sldNum" sz="quarter" idx="11"/>
          </p:nvPr>
        </p:nvSpPr>
        <p:spPr/>
        <p:txBody>
          <a:bodyPr/>
          <a:lstStyle/>
          <a:p>
            <a:r>
              <a:rPr lang="en-US"/>
              <a:t>Page </a:t>
            </a:r>
            <a:fld id="{15EBE321-CBB1-4E91-BD14-37C8D44326FB}" type="slidenum">
              <a:rPr lang="en-US" smtClean="0"/>
              <a:pPr/>
              <a:t>49</a:t>
            </a:fld>
            <a:endParaRPr lang="en-US" dirty="0"/>
          </a:p>
        </p:txBody>
      </p:sp>
    </p:spTree>
    <p:extLst>
      <p:ext uri="{BB962C8B-B14F-4D97-AF65-F5344CB8AC3E}">
        <p14:creationId xmlns:p14="http://schemas.microsoft.com/office/powerpoint/2010/main" val="192099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1DE4-8DC8-2895-A0C6-7A67A5C50130}"/>
              </a:ext>
            </a:extLst>
          </p:cNvPr>
          <p:cNvSpPr>
            <a:spLocks noGrp="1"/>
          </p:cNvSpPr>
          <p:nvPr>
            <p:ph type="title"/>
          </p:nvPr>
        </p:nvSpPr>
        <p:spPr/>
        <p:txBody>
          <a:bodyPr/>
          <a:lstStyle/>
          <a:p>
            <a:r>
              <a:rPr lang="en-US" sz="2400" dirty="0"/>
              <a:t>New Statement: Layout Photonic Layer</a:t>
            </a:r>
          </a:p>
        </p:txBody>
      </p:sp>
      <p:sp>
        <p:nvSpPr>
          <p:cNvPr id="3" name="Content Placeholder 2">
            <a:extLst>
              <a:ext uri="{FF2B5EF4-FFF2-40B4-BE49-F238E27FC236}">
                <a16:creationId xmlns:a16="http://schemas.microsoft.com/office/drawing/2014/main" id="{11B4DDBC-B6A9-D05E-80E5-908334B8FAD7}"/>
              </a:ext>
            </a:extLst>
          </p:cNvPr>
          <p:cNvSpPr>
            <a:spLocks noGrp="1"/>
          </p:cNvSpPr>
          <p:nvPr>
            <p:ph idx="1"/>
          </p:nvPr>
        </p:nvSpPr>
        <p:spPr/>
        <p:txBody>
          <a:bodyPr/>
          <a:lstStyle/>
          <a:p>
            <a:r>
              <a:rPr lang="en-US" dirty="0"/>
              <a:t>A Photonic Component May be Created by Many Individual Polygons</a:t>
            </a:r>
          </a:p>
          <a:p>
            <a:pPr marL="285750" indent="-285750">
              <a:buFont typeface="Arial" panose="020B0604020202020204" pitchFamily="34" charset="0"/>
              <a:buChar char="•"/>
            </a:pPr>
            <a:r>
              <a:rPr lang="en-US" dirty="0"/>
              <a:t>Overlapping or abutting</a:t>
            </a:r>
          </a:p>
          <a:p>
            <a:pPr marL="285750" indent="-285750">
              <a:buFont typeface="Arial" panose="020B0604020202020204" pitchFamily="34" charset="0"/>
              <a:buChar char="•"/>
            </a:pPr>
            <a:r>
              <a:rPr lang="en-US" dirty="0"/>
              <a:t>Same cell or across hierarchy</a:t>
            </a:r>
          </a:p>
          <a:p>
            <a:pPr marL="285750" indent="-285750">
              <a:buFont typeface="Arial" panose="020B0604020202020204" pitchFamily="34" charset="0"/>
              <a:buChar char="•"/>
            </a:pPr>
            <a:r>
              <a:rPr lang="en-US" dirty="0"/>
              <a:t>Can lead to flattening and performance issues</a:t>
            </a:r>
          </a:p>
          <a:p>
            <a:endParaRPr lang="en-US" dirty="0"/>
          </a:p>
          <a:p>
            <a:r>
              <a:rPr lang="en-US" dirty="0"/>
              <a:t>Layout Photonic Layer Helps</a:t>
            </a:r>
          </a:p>
          <a:p>
            <a:pPr marL="285750" indent="-285750">
              <a:buFont typeface="Arial" panose="020B0604020202020204" pitchFamily="34" charset="0"/>
              <a:buChar char="•"/>
            </a:pPr>
            <a:r>
              <a:rPr lang="en-US" dirty="0"/>
              <a:t>Specified layer will be treated specially at constructor time</a:t>
            </a:r>
          </a:p>
          <a:p>
            <a:pPr marL="285750" indent="-285750">
              <a:buFont typeface="Arial" panose="020B0604020202020204" pitchFamily="34" charset="0"/>
              <a:buChar char="•"/>
            </a:pPr>
            <a:r>
              <a:rPr lang="en-US" dirty="0"/>
              <a:t>Result is significant performance improvement</a:t>
            </a:r>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8C1FC55D-E5F6-03DF-1DAF-206A9C922612}"/>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grpSp>
        <p:nvGrpSpPr>
          <p:cNvPr id="8" name="Group 7">
            <a:extLst>
              <a:ext uri="{FF2B5EF4-FFF2-40B4-BE49-F238E27FC236}">
                <a16:creationId xmlns:a16="http://schemas.microsoft.com/office/drawing/2014/main" id="{3BED34D4-FBE5-2B38-802B-FF7D02B3BF79}"/>
              </a:ext>
            </a:extLst>
          </p:cNvPr>
          <p:cNvGrpSpPr/>
          <p:nvPr/>
        </p:nvGrpSpPr>
        <p:grpSpPr>
          <a:xfrm>
            <a:off x="6631709" y="2193437"/>
            <a:ext cx="4202546" cy="2817090"/>
            <a:chOff x="6631709" y="2193437"/>
            <a:chExt cx="4202546" cy="2817090"/>
          </a:xfrm>
        </p:grpSpPr>
        <p:pic>
          <p:nvPicPr>
            <p:cNvPr id="6" name="Picture 5">
              <a:extLst>
                <a:ext uri="{FF2B5EF4-FFF2-40B4-BE49-F238E27FC236}">
                  <a16:creationId xmlns:a16="http://schemas.microsoft.com/office/drawing/2014/main" id="{47C362A0-86F3-D5B2-BD8E-437656309006}"/>
                </a:ext>
              </a:extLst>
            </p:cNvPr>
            <p:cNvPicPr>
              <a:picLocks noChangeAspect="1"/>
            </p:cNvPicPr>
            <p:nvPr/>
          </p:nvPicPr>
          <p:blipFill rotWithShape="1">
            <a:blip r:embed="rId2"/>
            <a:srcRect l="12181" t="23443" r="55302" b="33870"/>
            <a:stretch/>
          </p:blipFill>
          <p:spPr>
            <a:xfrm>
              <a:off x="6631709" y="2193437"/>
              <a:ext cx="4202546" cy="2817090"/>
            </a:xfrm>
            <a:prstGeom prst="rect">
              <a:avLst/>
            </a:prstGeom>
          </p:spPr>
        </p:pic>
        <p:sp>
          <p:nvSpPr>
            <p:cNvPr id="7" name="Rectangle 6">
              <a:extLst>
                <a:ext uri="{FF2B5EF4-FFF2-40B4-BE49-F238E27FC236}">
                  <a16:creationId xmlns:a16="http://schemas.microsoft.com/office/drawing/2014/main" id="{D9505F84-A64A-F95A-0F23-8D42069074A2}"/>
                </a:ext>
              </a:extLst>
            </p:cNvPr>
            <p:cNvSpPr/>
            <p:nvPr/>
          </p:nvSpPr>
          <p:spPr>
            <a:xfrm>
              <a:off x="9676149" y="2194493"/>
              <a:ext cx="1158106" cy="644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sp>
        <p:nvSpPr>
          <p:cNvPr id="9" name="Slide Number Placeholder 8">
            <a:extLst>
              <a:ext uri="{FF2B5EF4-FFF2-40B4-BE49-F238E27FC236}">
                <a16:creationId xmlns:a16="http://schemas.microsoft.com/office/drawing/2014/main" id="{7AFEC802-EBA0-6718-BD21-098AF41089CE}"/>
              </a:ext>
            </a:extLst>
          </p:cNvPr>
          <p:cNvSpPr>
            <a:spLocks noGrp="1"/>
          </p:cNvSpPr>
          <p:nvPr>
            <p:ph type="sldNum" sz="quarter" idx="11"/>
          </p:nvPr>
        </p:nvSpPr>
        <p:spPr/>
        <p:txBody>
          <a:bodyPr/>
          <a:lstStyle/>
          <a:p>
            <a:r>
              <a:rPr lang="en-US"/>
              <a:t>Page </a:t>
            </a:r>
            <a:fld id="{15EBE321-CBB1-4E91-BD14-37C8D44326FB}" type="slidenum">
              <a:rPr lang="en-US" smtClean="0"/>
              <a:pPr/>
              <a:t>5</a:t>
            </a:fld>
            <a:endParaRPr lang="en-US" dirty="0"/>
          </a:p>
        </p:txBody>
      </p:sp>
    </p:spTree>
    <p:extLst>
      <p:ext uri="{BB962C8B-B14F-4D97-AF65-F5344CB8AC3E}">
        <p14:creationId xmlns:p14="http://schemas.microsoft.com/office/powerpoint/2010/main" val="2451046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2282-BC96-9ED7-8C10-2D51AA93066D}"/>
              </a:ext>
            </a:extLst>
          </p:cNvPr>
          <p:cNvSpPr>
            <a:spLocks noGrp="1"/>
          </p:cNvSpPr>
          <p:nvPr>
            <p:ph type="title"/>
          </p:nvPr>
        </p:nvSpPr>
        <p:spPr/>
        <p:txBody>
          <a:bodyPr/>
          <a:lstStyle/>
          <a:p>
            <a:r>
              <a:rPr lang="en-US" dirty="0"/>
              <a:t>Polygon Grouping Support in RVE LVS</a:t>
            </a:r>
          </a:p>
        </p:txBody>
      </p:sp>
      <p:sp>
        <p:nvSpPr>
          <p:cNvPr id="3" name="Content Placeholder 2">
            <a:extLst>
              <a:ext uri="{FF2B5EF4-FFF2-40B4-BE49-F238E27FC236}">
                <a16:creationId xmlns:a16="http://schemas.microsoft.com/office/drawing/2014/main" id="{59F87295-1897-433D-692F-5963A155AFA0}"/>
              </a:ext>
            </a:extLst>
          </p:cNvPr>
          <p:cNvSpPr>
            <a:spLocks noGrp="1"/>
          </p:cNvSpPr>
          <p:nvPr>
            <p:ph idx="1"/>
          </p:nvPr>
        </p:nvSpPr>
        <p:spPr>
          <a:xfrm>
            <a:off x="410400" y="1818191"/>
            <a:ext cx="4083200" cy="4156104"/>
          </a:xfrm>
        </p:spPr>
        <p:txBody>
          <a:bodyPr/>
          <a:lstStyle/>
          <a:p>
            <a:r>
              <a:rPr lang="en-US" sz="2000" dirty="0"/>
              <a:t>No more tedious manual polygon grouping and highlighting when debugging nmLVS soft connection violations. </a:t>
            </a:r>
          </a:p>
          <a:p>
            <a:endParaRPr lang="en-US" sz="2000" dirty="0"/>
          </a:p>
          <a:p>
            <a:r>
              <a:rPr lang="en-US" sz="2000" dirty="0"/>
              <a:t>RVE allows designers to highlight result specific polygon group categories:</a:t>
            </a:r>
          </a:p>
          <a:p>
            <a:pPr lvl="2"/>
            <a:r>
              <a:rPr lang="en-US" sz="1600" dirty="0"/>
              <a:t>LOWER with UPPER</a:t>
            </a:r>
          </a:p>
          <a:p>
            <a:pPr lvl="2"/>
            <a:r>
              <a:rPr lang="en-US" sz="1600" dirty="0"/>
              <a:t>LOWER with CONACT</a:t>
            </a:r>
          </a:p>
          <a:p>
            <a:pPr lvl="2"/>
            <a:r>
              <a:rPr lang="en-US" sz="1600" dirty="0"/>
              <a:t>LOWER with CONTACT and UPPER</a:t>
            </a:r>
          </a:p>
        </p:txBody>
      </p:sp>
      <p:sp>
        <p:nvSpPr>
          <p:cNvPr id="4" name="Footer Placeholder 3">
            <a:extLst>
              <a:ext uri="{FF2B5EF4-FFF2-40B4-BE49-F238E27FC236}">
                <a16:creationId xmlns:a16="http://schemas.microsoft.com/office/drawing/2014/main" id="{BE82A527-1901-19A8-B647-E90A1BE2010E}"/>
              </a:ext>
            </a:extLst>
          </p:cNvPr>
          <p:cNvSpPr>
            <a:spLocks noGrp="1"/>
          </p:cNvSpPr>
          <p:nvPr>
            <p:ph type="ftr" sz="quarter" idx="10"/>
          </p:nvPr>
        </p:nvSpPr>
        <p:spPr/>
        <p:txBody>
          <a:bodyPr/>
          <a:lstStyle/>
          <a:p>
            <a:r>
              <a:rPr lang="en-US"/>
              <a:t>Restricted | © Siemens 2024-02-12 | Siemens Digital Industries Software | Where today meets tomorrow.</a:t>
            </a:r>
            <a:endParaRPr lang="en-US" dirty="0"/>
          </a:p>
        </p:txBody>
      </p:sp>
      <p:pic>
        <p:nvPicPr>
          <p:cNvPr id="17" name="Picture 16">
            <a:extLst>
              <a:ext uri="{FF2B5EF4-FFF2-40B4-BE49-F238E27FC236}">
                <a16:creationId xmlns:a16="http://schemas.microsoft.com/office/drawing/2014/main" id="{AFD2B8AE-BA94-27DA-4437-BCE0205B7182}"/>
              </a:ext>
            </a:extLst>
          </p:cNvPr>
          <p:cNvPicPr>
            <a:picLocks noChangeAspect="1"/>
          </p:cNvPicPr>
          <p:nvPr/>
        </p:nvPicPr>
        <p:blipFill rotWithShape="1">
          <a:blip r:embed="rId2"/>
          <a:srcRect t="683" b="-1"/>
          <a:stretch/>
        </p:blipFill>
        <p:spPr>
          <a:xfrm>
            <a:off x="4692769" y="1353532"/>
            <a:ext cx="7220309" cy="4689121"/>
          </a:xfrm>
          <a:prstGeom prst="rect">
            <a:avLst/>
          </a:prstGeom>
        </p:spPr>
      </p:pic>
      <p:sp>
        <p:nvSpPr>
          <p:cNvPr id="18" name="Content Placeholder 2">
            <a:extLst>
              <a:ext uri="{FF2B5EF4-FFF2-40B4-BE49-F238E27FC236}">
                <a16:creationId xmlns:a16="http://schemas.microsoft.com/office/drawing/2014/main" id="{23653873-2A0C-C823-87BC-7330C8362EF8}"/>
              </a:ext>
            </a:extLst>
          </p:cNvPr>
          <p:cNvSpPr txBox="1">
            <a:spLocks/>
          </p:cNvSpPr>
          <p:nvPr/>
        </p:nvSpPr>
        <p:spPr>
          <a:xfrm>
            <a:off x="460513" y="1079933"/>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b="1" i="1" dirty="0"/>
              <a:t>Improved LVS Softchk Debug</a:t>
            </a:r>
          </a:p>
        </p:txBody>
      </p:sp>
      <p:sp>
        <p:nvSpPr>
          <p:cNvPr id="6" name="Slide Number Placeholder 5">
            <a:extLst>
              <a:ext uri="{FF2B5EF4-FFF2-40B4-BE49-F238E27FC236}">
                <a16:creationId xmlns:a16="http://schemas.microsoft.com/office/drawing/2014/main" id="{F73F63A0-B264-1A75-BBDB-3506EB7B5274}"/>
              </a:ext>
            </a:extLst>
          </p:cNvPr>
          <p:cNvSpPr>
            <a:spLocks noGrp="1"/>
          </p:cNvSpPr>
          <p:nvPr>
            <p:ph type="sldNum" sz="quarter" idx="11"/>
          </p:nvPr>
        </p:nvSpPr>
        <p:spPr/>
        <p:txBody>
          <a:bodyPr/>
          <a:lstStyle/>
          <a:p>
            <a:r>
              <a:rPr lang="en-US"/>
              <a:t>Page </a:t>
            </a:r>
            <a:fld id="{15EBE321-CBB1-4E91-BD14-37C8D44326FB}" type="slidenum">
              <a:rPr lang="en-US" smtClean="0"/>
              <a:pPr/>
              <a:t>50</a:t>
            </a:fld>
            <a:endParaRPr lang="en-US" dirty="0"/>
          </a:p>
        </p:txBody>
      </p:sp>
    </p:spTree>
    <p:extLst>
      <p:ext uri="{BB962C8B-B14F-4D97-AF65-F5344CB8AC3E}">
        <p14:creationId xmlns:p14="http://schemas.microsoft.com/office/powerpoint/2010/main" val="1098172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3BB6-C67B-D651-8695-02A3C1AA329A}"/>
              </a:ext>
            </a:extLst>
          </p:cNvPr>
          <p:cNvSpPr>
            <a:spLocks noGrp="1"/>
          </p:cNvSpPr>
          <p:nvPr>
            <p:ph type="title"/>
          </p:nvPr>
        </p:nvSpPr>
        <p:spPr>
          <a:xfrm>
            <a:off x="410400" y="83820"/>
            <a:ext cx="11139915" cy="970980"/>
          </a:xfrm>
        </p:spPr>
        <p:txBody>
          <a:bodyPr/>
          <a:lstStyle/>
          <a:p>
            <a:r>
              <a:rPr lang="en-US" dirty="0"/>
              <a:t>Generate DSPF View with Calibre Interactive Run</a:t>
            </a:r>
          </a:p>
        </p:txBody>
      </p:sp>
      <p:sp>
        <p:nvSpPr>
          <p:cNvPr id="3" name="Content Placeholder 2">
            <a:extLst>
              <a:ext uri="{FF2B5EF4-FFF2-40B4-BE49-F238E27FC236}">
                <a16:creationId xmlns:a16="http://schemas.microsoft.com/office/drawing/2014/main" id="{14E7D722-CCE7-DEBC-4723-65719AA0D4A3}"/>
              </a:ext>
            </a:extLst>
          </p:cNvPr>
          <p:cNvSpPr>
            <a:spLocks noGrp="1"/>
          </p:cNvSpPr>
          <p:nvPr>
            <p:ph idx="1"/>
          </p:nvPr>
        </p:nvSpPr>
        <p:spPr>
          <a:xfrm>
            <a:off x="245663" y="1359898"/>
            <a:ext cx="5934405" cy="4752000"/>
          </a:xfrm>
        </p:spPr>
        <p:txBody>
          <a:bodyPr/>
          <a:lstStyle/>
          <a:p>
            <a:pPr marL="0" indent="0">
              <a:buNone/>
            </a:pPr>
            <a:endParaRPr lang="en-US" sz="2000" dirty="0"/>
          </a:p>
          <a:p>
            <a:r>
              <a:rPr lang="en-US" sz="2000" dirty="0"/>
              <a:t>Calibre Interactive xRC/xACT GUIs allow designers to take advantage of DSPF View through new options to automatically generate and view the netlist after extraction</a:t>
            </a:r>
          </a:p>
          <a:p>
            <a:pPr marL="0" indent="0">
              <a:buNone/>
            </a:pPr>
            <a:endParaRPr lang="en-US" sz="2000" b="1" dirty="0"/>
          </a:p>
          <a:p>
            <a:pPr marL="0" indent="0">
              <a:buNone/>
            </a:pPr>
            <a:r>
              <a:rPr lang="en-US" sz="2000" b="1" dirty="0"/>
              <a:t>DSPF View advantages: </a:t>
            </a:r>
          </a:p>
          <a:p>
            <a:r>
              <a:rPr lang="en-US" sz="2000" dirty="0"/>
              <a:t>Smaller in size </a:t>
            </a:r>
          </a:p>
          <a:p>
            <a:r>
              <a:rPr lang="en-US" sz="2000" dirty="0"/>
              <a:t>More flexible and easily modified in debugging and analysis flows</a:t>
            </a:r>
          </a:p>
          <a:p>
            <a:pPr marL="0" indent="0">
              <a:buNone/>
            </a:pPr>
            <a:endParaRPr lang="en-US" sz="2000" dirty="0"/>
          </a:p>
          <a:p>
            <a:pPr marL="0" indent="0">
              <a:buNone/>
            </a:pPr>
            <a:r>
              <a:rPr kumimoji="0" lang="en-US" sz="2000" b="1" i="0" u="none" strike="noStrike" kern="1200" cap="none" spc="0" normalizeH="0" baseline="0" noProof="0" dirty="0">
                <a:ln>
                  <a:noFill/>
                </a:ln>
                <a:solidFill>
                  <a:srgbClr val="009999"/>
                </a:solidFill>
                <a:effectLst/>
                <a:uLnTx/>
                <a:uFillTx/>
                <a:latin typeface="Arial"/>
                <a:ea typeface="+mj-ea"/>
                <a:cs typeface="+mj-cs"/>
              </a:rPr>
              <a:t>User can generate DSPF View as a part of Calibre Interactive Run with a simple check box</a:t>
            </a:r>
            <a:endParaRPr lang="en-US" sz="2000" dirty="0"/>
          </a:p>
        </p:txBody>
      </p:sp>
      <p:pic>
        <p:nvPicPr>
          <p:cNvPr id="15" name="Picture 14">
            <a:extLst>
              <a:ext uri="{FF2B5EF4-FFF2-40B4-BE49-F238E27FC236}">
                <a16:creationId xmlns:a16="http://schemas.microsoft.com/office/drawing/2014/main" id="{4EFB2E46-F4E4-1C70-A8D4-8FE4C02A6DEC}"/>
              </a:ext>
            </a:extLst>
          </p:cNvPr>
          <p:cNvPicPr>
            <a:picLocks noChangeAspect="1"/>
          </p:cNvPicPr>
          <p:nvPr/>
        </p:nvPicPr>
        <p:blipFill rotWithShape="1">
          <a:blip r:embed="rId2"/>
          <a:srcRect l="512" r="1"/>
          <a:stretch/>
        </p:blipFill>
        <p:spPr>
          <a:xfrm>
            <a:off x="6285126" y="1647717"/>
            <a:ext cx="5661211" cy="4176362"/>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id="{3B41A09B-F928-70A2-F36C-148B740FA8A5}"/>
              </a:ext>
            </a:extLst>
          </p:cNvPr>
          <p:cNvSpPr/>
          <p:nvPr/>
        </p:nvSpPr>
        <p:spPr>
          <a:xfrm>
            <a:off x="7535703" y="5028447"/>
            <a:ext cx="2812044" cy="3697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7" name="Content Placeholder 2">
            <a:extLst>
              <a:ext uri="{FF2B5EF4-FFF2-40B4-BE49-F238E27FC236}">
                <a16:creationId xmlns:a16="http://schemas.microsoft.com/office/drawing/2014/main" id="{AF31909E-48AE-5B9C-91C8-D604532D9AC3}"/>
              </a:ext>
            </a:extLst>
          </p:cNvPr>
          <p:cNvSpPr txBox="1">
            <a:spLocks/>
          </p:cNvSpPr>
          <p:nvPr/>
        </p:nvSpPr>
        <p:spPr>
          <a:xfrm>
            <a:off x="410401" y="1054800"/>
            <a:ext cx="11731487" cy="547200"/>
          </a:xfrm>
          <a:prstGeom prst="rect">
            <a:avLst/>
          </a:prstGeom>
        </p:spPr>
        <p:txBody>
          <a:bodyPr vert="horz" lIns="0" tIns="0" rIns="0" bIns="0" rtlCol="0">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Wingdings" panose="05000000000000000000" pitchFamily="2" charset="2"/>
              <a:buNone/>
            </a:pPr>
            <a:r>
              <a:rPr lang="en-US" sz="2400" b="1" i="1" dirty="0"/>
              <a:t>No need to manually create DSPF view anymore</a:t>
            </a:r>
          </a:p>
          <a:p>
            <a:pPr marL="0" indent="0">
              <a:spcAft>
                <a:spcPts val="1200"/>
              </a:spcAft>
              <a:buFont typeface="Wingdings" panose="05000000000000000000" pitchFamily="2" charset="2"/>
              <a:buNone/>
            </a:pPr>
            <a:endParaRPr lang="en-US" sz="2400" b="1" i="1" dirty="0"/>
          </a:p>
        </p:txBody>
      </p:sp>
      <p:sp>
        <p:nvSpPr>
          <p:cNvPr id="7" name="TextBox 6">
            <a:extLst>
              <a:ext uri="{FF2B5EF4-FFF2-40B4-BE49-F238E27FC236}">
                <a16:creationId xmlns:a16="http://schemas.microsoft.com/office/drawing/2014/main" id="{F1BB69C6-92A2-EB41-CF78-0C560F25F57A}"/>
              </a:ext>
            </a:extLst>
          </p:cNvPr>
          <p:cNvSpPr txBox="1"/>
          <p:nvPr/>
        </p:nvSpPr>
        <p:spPr>
          <a:xfrm>
            <a:off x="7629007" y="5981092"/>
            <a:ext cx="3335185" cy="261610"/>
          </a:xfrm>
          <a:prstGeom prst="rect">
            <a:avLst/>
          </a:prstGeom>
          <a:noFill/>
        </p:spPr>
        <p:txBody>
          <a:bodyPr wrap="square">
            <a:spAutoFit/>
          </a:bodyPr>
          <a:lstStyle/>
          <a:p>
            <a:pPr marL="0" indent="0">
              <a:buFont typeface="Wingdings" panose="05000000000000000000" pitchFamily="2" charset="2"/>
              <a:buNone/>
            </a:pPr>
            <a:r>
              <a:rPr lang="en-US" sz="1100" dirty="0"/>
              <a:t>DSPF : Detailed Standard Parasitic Format</a:t>
            </a:r>
          </a:p>
        </p:txBody>
      </p:sp>
      <p:sp>
        <p:nvSpPr>
          <p:cNvPr id="4" name="Footer Placeholder 3">
            <a:extLst>
              <a:ext uri="{FF2B5EF4-FFF2-40B4-BE49-F238E27FC236}">
                <a16:creationId xmlns:a16="http://schemas.microsoft.com/office/drawing/2014/main" id="{1C72ADAB-6A22-80F0-0989-7C4E6A83145D}"/>
              </a:ext>
            </a:extLst>
          </p:cNvPr>
          <p:cNvSpPr>
            <a:spLocks noGrp="1"/>
          </p:cNvSpPr>
          <p:nvPr>
            <p:ph type="ftr" sz="quarter" idx="10"/>
          </p:nvPr>
        </p:nvSpPr>
        <p:spPr>
          <a:xfrm>
            <a:off x="1131747" y="6310800"/>
            <a:ext cx="9216000" cy="547200"/>
          </a:xfrm>
        </p:spPr>
        <p:txBody>
          <a:bodyPr/>
          <a:lstStyle/>
          <a:p>
            <a:pPr>
              <a:lnSpc>
                <a:spcPct val="100000"/>
              </a:lnSpc>
            </a:pPr>
            <a:r>
              <a:rPr lang="en-US" dirty="0"/>
              <a:t>Restricted | © Siemens 2024-02-12 | Siemens Digital Industries Software | Where today meets tomorrow.</a:t>
            </a:r>
          </a:p>
        </p:txBody>
      </p:sp>
      <p:sp>
        <p:nvSpPr>
          <p:cNvPr id="8" name="Slide Number Placeholder 7">
            <a:extLst>
              <a:ext uri="{FF2B5EF4-FFF2-40B4-BE49-F238E27FC236}">
                <a16:creationId xmlns:a16="http://schemas.microsoft.com/office/drawing/2014/main" id="{4DB91A1C-C0AA-1896-3780-320DD568110C}"/>
              </a:ext>
            </a:extLst>
          </p:cNvPr>
          <p:cNvSpPr>
            <a:spLocks noGrp="1"/>
          </p:cNvSpPr>
          <p:nvPr>
            <p:ph type="sldNum" sz="quarter" idx="11"/>
          </p:nvPr>
        </p:nvSpPr>
        <p:spPr/>
        <p:txBody>
          <a:bodyPr/>
          <a:lstStyle/>
          <a:p>
            <a:r>
              <a:rPr lang="en-US"/>
              <a:t>Page </a:t>
            </a:r>
            <a:fld id="{15EBE321-CBB1-4E91-BD14-37C8D44326FB}" type="slidenum">
              <a:rPr lang="en-US" smtClean="0"/>
              <a:pPr/>
              <a:t>51</a:t>
            </a:fld>
            <a:endParaRPr lang="en-US" dirty="0"/>
          </a:p>
        </p:txBody>
      </p:sp>
    </p:spTree>
    <p:extLst>
      <p:ext uri="{BB962C8B-B14F-4D97-AF65-F5344CB8AC3E}">
        <p14:creationId xmlns:p14="http://schemas.microsoft.com/office/powerpoint/2010/main" val="3226265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v2024.1</a:t>
            </a:r>
          </a:p>
          <a:p>
            <a:pPr lvl="1"/>
            <a:r>
              <a:rPr lang="en-US" dirty="0"/>
              <a:t>Calibre</a:t>
            </a:r>
            <a:r>
              <a:rPr lang="en-US" baseline="30000" dirty="0"/>
              <a:t> ®</a:t>
            </a:r>
            <a:r>
              <a:rPr lang="en-US" dirty="0"/>
              <a:t> RVE User’s Manual, v2024.1</a:t>
            </a:r>
          </a:p>
          <a:p>
            <a:pPr lvl="1"/>
            <a:r>
              <a:rPr lang="en-US" dirty="0"/>
              <a:t>Calibre</a:t>
            </a:r>
            <a:r>
              <a:rPr lang="en-US" baseline="30000" dirty="0"/>
              <a:t> ®</a:t>
            </a:r>
            <a:r>
              <a:rPr lang="en-US" dirty="0"/>
              <a:t> Interactive User’s Manual, v2024.1</a:t>
            </a:r>
          </a:p>
          <a:p>
            <a:pPr lvl="1"/>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098B2C5B-245D-1971-4057-26EAF0F22D59}"/>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8" name="Slide Number Placeholder 7">
            <a:extLst>
              <a:ext uri="{FF2B5EF4-FFF2-40B4-BE49-F238E27FC236}">
                <a16:creationId xmlns:a16="http://schemas.microsoft.com/office/drawing/2014/main" id="{6BC101DF-81CE-6544-5C10-BA08BE4FCEE2}"/>
              </a:ext>
            </a:extLst>
          </p:cNvPr>
          <p:cNvSpPr>
            <a:spLocks noGrp="1"/>
          </p:cNvSpPr>
          <p:nvPr>
            <p:ph type="sldNum" sz="quarter" idx="11"/>
          </p:nvPr>
        </p:nvSpPr>
        <p:spPr/>
        <p:txBody>
          <a:bodyPr/>
          <a:lstStyle/>
          <a:p>
            <a:r>
              <a:rPr lang="en-US"/>
              <a:t>Page </a:t>
            </a:r>
            <a:fld id="{15EBE321-CBB1-4E91-BD14-37C8D44326FB}" type="slidenum">
              <a:rPr lang="en-US" smtClean="0"/>
              <a:pPr/>
              <a:t>52</a:t>
            </a:fld>
            <a:endParaRPr lang="en-US" dirty="0"/>
          </a:p>
        </p:txBody>
      </p:sp>
    </p:spTree>
    <p:extLst>
      <p:ext uri="{BB962C8B-B14F-4D97-AF65-F5344CB8AC3E}">
        <p14:creationId xmlns:p14="http://schemas.microsoft.com/office/powerpoint/2010/main" val="399834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0400" y="1414463"/>
            <a:ext cx="11376788" cy="923330"/>
          </a:xfrm>
        </p:spPr>
        <p:txBody>
          <a:bodyPr/>
          <a:lstStyle/>
          <a:p>
            <a:r>
              <a:rPr lang="en-US" dirty="0"/>
              <a:t>Thank you</a:t>
            </a:r>
          </a:p>
        </p:txBody>
      </p:sp>
      <p:sp>
        <p:nvSpPr>
          <p:cNvPr id="2" name="Footer Placeholder 1">
            <a:extLst>
              <a:ext uri="{FF2B5EF4-FFF2-40B4-BE49-F238E27FC236}">
                <a16:creationId xmlns:a16="http://schemas.microsoft.com/office/drawing/2014/main" id="{15A78DBD-1970-1ED1-E5AA-3DB558652253}"/>
              </a:ext>
            </a:extLst>
          </p:cNvPr>
          <p:cNvSpPr>
            <a:spLocks noGrp="1"/>
          </p:cNvSpPr>
          <p:nvPr>
            <p:ph type="ftr" sz="quarter" idx="12"/>
          </p:nvPr>
        </p:nvSpPr>
        <p:spPr/>
        <p:txBody>
          <a:bodyPr/>
          <a:lstStyle/>
          <a:p>
            <a:pPr>
              <a:lnSpc>
                <a:spcPct val="100000"/>
              </a:lnSpc>
            </a:pPr>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416897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B52C-9C90-2472-AC92-575D5409F088}"/>
              </a:ext>
            </a:extLst>
          </p:cNvPr>
          <p:cNvSpPr>
            <a:spLocks noGrp="1"/>
          </p:cNvSpPr>
          <p:nvPr>
            <p:ph type="title"/>
          </p:nvPr>
        </p:nvSpPr>
        <p:spPr/>
        <p:txBody>
          <a:bodyPr/>
          <a:lstStyle/>
          <a:p>
            <a:r>
              <a:rPr lang="en-US" dirty="0"/>
              <a:t>Irregular Shape Handling</a:t>
            </a:r>
          </a:p>
        </p:txBody>
      </p:sp>
      <p:pic>
        <p:nvPicPr>
          <p:cNvPr id="8" name="Content Placeholder 7" descr="A diagram of a stadium&#10;&#10;Description automatically generated">
            <a:extLst>
              <a:ext uri="{FF2B5EF4-FFF2-40B4-BE49-F238E27FC236}">
                <a16:creationId xmlns:a16="http://schemas.microsoft.com/office/drawing/2014/main" id="{AC9AD20D-4B26-0162-19CF-FDA6BF407E5D}"/>
              </a:ext>
            </a:extLst>
          </p:cNvPr>
          <p:cNvPicPr>
            <a:picLocks noGrp="1" noChangeAspect="1"/>
          </p:cNvPicPr>
          <p:nvPr>
            <p:ph sz="half" idx="1"/>
          </p:nvPr>
        </p:nvPicPr>
        <p:blipFill>
          <a:blip r:embed="rId2"/>
          <a:stretch>
            <a:fillRect/>
          </a:stretch>
        </p:blipFill>
        <p:spPr>
          <a:xfrm>
            <a:off x="1945730" y="2996848"/>
            <a:ext cx="7442859" cy="3110157"/>
          </a:xfrm>
        </p:spPr>
      </p:pic>
      <p:sp>
        <p:nvSpPr>
          <p:cNvPr id="9" name="Content Placeholder 8">
            <a:extLst>
              <a:ext uri="{FF2B5EF4-FFF2-40B4-BE49-F238E27FC236}">
                <a16:creationId xmlns:a16="http://schemas.microsoft.com/office/drawing/2014/main" id="{18D06ED8-7D28-BDD8-899E-126F17974854}"/>
              </a:ext>
            </a:extLst>
          </p:cNvPr>
          <p:cNvSpPr>
            <a:spLocks noGrp="1"/>
          </p:cNvSpPr>
          <p:nvPr>
            <p:ph sz="half" idx="2"/>
          </p:nvPr>
        </p:nvSpPr>
        <p:spPr>
          <a:xfrm>
            <a:off x="410400" y="1355005"/>
            <a:ext cx="9863997" cy="4752000"/>
          </a:xfrm>
        </p:spPr>
        <p:txBody>
          <a:bodyPr/>
          <a:lstStyle/>
          <a:p>
            <a:r>
              <a:rPr lang="en-US" dirty="0"/>
              <a:t>Inside </a:t>
            </a:r>
            <a:r>
              <a:rPr lang="en-US"/>
              <a:t>Cell Supports (NOT) WITH LAYER</a:t>
            </a:r>
          </a:p>
          <a:p>
            <a:r>
              <a:rPr lang="en-US" dirty="0"/>
              <a:t>Inside Cell Support for Multiple Irregular Shapes </a:t>
            </a:r>
          </a:p>
          <a:p>
            <a:pPr marL="285750" indent="-285750">
              <a:buFont typeface="Arial" panose="020B0604020202020204" pitchFamily="34" charset="0"/>
              <a:buChar char="•"/>
            </a:pPr>
            <a:r>
              <a:rPr lang="en-US" dirty="0"/>
              <a:t>Capture specific shapes while ignoring others</a:t>
            </a:r>
          </a:p>
          <a:p>
            <a:pPr marL="285750" indent="-285750">
              <a:buFont typeface="Arial" panose="020B0604020202020204" pitchFamily="34" charset="0"/>
              <a:buChar char="•"/>
            </a:pPr>
            <a:r>
              <a:rPr lang="en-US" dirty="0"/>
              <a:t>Helps further enable cross-shape checking within package RDL layers</a:t>
            </a:r>
          </a:p>
        </p:txBody>
      </p:sp>
      <p:sp>
        <p:nvSpPr>
          <p:cNvPr id="4" name="Footer Placeholder 3">
            <a:extLst>
              <a:ext uri="{FF2B5EF4-FFF2-40B4-BE49-F238E27FC236}">
                <a16:creationId xmlns:a16="http://schemas.microsoft.com/office/drawing/2014/main" id="{97364604-9416-CC56-D1E6-575C0102132B}"/>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3" name="Slide Number Placeholder 2">
            <a:extLst>
              <a:ext uri="{FF2B5EF4-FFF2-40B4-BE49-F238E27FC236}">
                <a16:creationId xmlns:a16="http://schemas.microsoft.com/office/drawing/2014/main" id="{0F256985-7D1E-8398-2FE5-CFE4970EEDE1}"/>
              </a:ext>
            </a:extLst>
          </p:cNvPr>
          <p:cNvSpPr>
            <a:spLocks noGrp="1"/>
          </p:cNvSpPr>
          <p:nvPr>
            <p:ph type="sldNum" sz="quarter" idx="11"/>
          </p:nvPr>
        </p:nvSpPr>
        <p:spPr/>
        <p:txBody>
          <a:bodyPr/>
          <a:lstStyle/>
          <a:p>
            <a:r>
              <a:rPr lang="en-US"/>
              <a:t>Page </a:t>
            </a:r>
            <a:fld id="{15EBE321-CBB1-4E91-BD14-37C8D44326FB}" type="slidenum">
              <a:rPr lang="en-US" smtClean="0"/>
              <a:pPr/>
              <a:t>6</a:t>
            </a:fld>
            <a:endParaRPr lang="en-US" dirty="0"/>
          </a:p>
        </p:txBody>
      </p:sp>
    </p:spTree>
    <p:extLst>
      <p:ext uri="{BB962C8B-B14F-4D97-AF65-F5344CB8AC3E}">
        <p14:creationId xmlns:p14="http://schemas.microsoft.com/office/powerpoint/2010/main" val="64205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85957F-8D14-0624-4664-6F3F4EB73BD0}"/>
              </a:ext>
            </a:extLst>
          </p:cNvPr>
          <p:cNvSpPr>
            <a:spLocks noGrp="1"/>
          </p:cNvSpPr>
          <p:nvPr>
            <p:ph type="title"/>
          </p:nvPr>
        </p:nvSpPr>
        <p:spPr/>
        <p:txBody>
          <a:bodyPr/>
          <a:lstStyle/>
          <a:p>
            <a:r>
              <a:rPr lang="en-US" dirty="0"/>
              <a:t>TIE and REGION Options for WITH NEIGHBOR</a:t>
            </a:r>
          </a:p>
        </p:txBody>
      </p:sp>
      <p:sp>
        <p:nvSpPr>
          <p:cNvPr id="8" name="Content Placeholder 7">
            <a:extLst>
              <a:ext uri="{FF2B5EF4-FFF2-40B4-BE49-F238E27FC236}">
                <a16:creationId xmlns:a16="http://schemas.microsoft.com/office/drawing/2014/main" id="{1F854B3F-13CC-6F95-7054-9F253694F81E}"/>
              </a:ext>
            </a:extLst>
          </p:cNvPr>
          <p:cNvSpPr>
            <a:spLocks noGrp="1"/>
          </p:cNvSpPr>
          <p:nvPr>
            <p:ph idx="1"/>
          </p:nvPr>
        </p:nvSpPr>
        <p:spPr/>
        <p:txBody>
          <a:bodyPr/>
          <a:lstStyle/>
          <a:p>
            <a:r>
              <a:rPr lang="en-US" dirty="0"/>
              <a:t>With Neighbor Checks Center-to-Center</a:t>
            </a:r>
          </a:p>
          <a:p>
            <a:pPr marL="285750" indent="-285750">
              <a:buFont typeface="Arial" panose="020B0604020202020204" pitchFamily="34" charset="0"/>
              <a:buChar char="•"/>
            </a:pPr>
            <a:r>
              <a:rPr lang="en-US" dirty="0"/>
              <a:t>Standard output represents the failing vias</a:t>
            </a:r>
          </a:p>
          <a:p>
            <a:pPr marL="285750" indent="-285750">
              <a:buFont typeface="Arial" panose="020B0604020202020204" pitchFamily="34" charset="0"/>
              <a:buChar char="•"/>
            </a:pPr>
            <a:r>
              <a:rPr lang="en-US" dirty="0"/>
              <a:t>Can be difficult to determine which sets of vias result in specific failures</a:t>
            </a:r>
          </a:p>
          <a:p>
            <a:pPr marL="285750" indent="-285750">
              <a:buFont typeface="Arial" panose="020B0604020202020204" pitchFamily="34" charset="0"/>
              <a:buChar char="•"/>
            </a:pPr>
            <a:r>
              <a:rPr lang="en-US" dirty="0"/>
              <a:t>Ties or Region options help to clarify</a:t>
            </a:r>
          </a:p>
        </p:txBody>
      </p:sp>
      <p:sp>
        <p:nvSpPr>
          <p:cNvPr id="5" name="Footer Placeholder 4">
            <a:extLst>
              <a:ext uri="{FF2B5EF4-FFF2-40B4-BE49-F238E27FC236}">
                <a16:creationId xmlns:a16="http://schemas.microsoft.com/office/drawing/2014/main" id="{93AD505F-FE99-EA7B-85C6-E800E0F3293B}"/>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9" name="Rectangle 8">
            <a:extLst>
              <a:ext uri="{FF2B5EF4-FFF2-40B4-BE49-F238E27FC236}">
                <a16:creationId xmlns:a16="http://schemas.microsoft.com/office/drawing/2014/main" id="{570791D7-E29B-D5B8-6C19-0A713A906D9C}"/>
              </a:ext>
            </a:extLst>
          </p:cNvPr>
          <p:cNvSpPr/>
          <p:nvPr/>
        </p:nvSpPr>
        <p:spPr>
          <a:xfrm>
            <a:off x="4125951" y="3925229"/>
            <a:ext cx="457200" cy="512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0" name="Rectangle 9">
            <a:extLst>
              <a:ext uri="{FF2B5EF4-FFF2-40B4-BE49-F238E27FC236}">
                <a16:creationId xmlns:a16="http://schemas.microsoft.com/office/drawing/2014/main" id="{525C1475-2404-79DD-6107-3512A72B6C36}"/>
              </a:ext>
            </a:extLst>
          </p:cNvPr>
          <p:cNvSpPr/>
          <p:nvPr/>
        </p:nvSpPr>
        <p:spPr>
          <a:xfrm>
            <a:off x="5895760" y="4438185"/>
            <a:ext cx="457200" cy="512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2" name="Rectangle 11">
            <a:extLst>
              <a:ext uri="{FF2B5EF4-FFF2-40B4-BE49-F238E27FC236}">
                <a16:creationId xmlns:a16="http://schemas.microsoft.com/office/drawing/2014/main" id="{AF16472B-E333-EED7-C379-E7404BDA2D4C}"/>
              </a:ext>
            </a:extLst>
          </p:cNvPr>
          <p:cNvSpPr/>
          <p:nvPr/>
        </p:nvSpPr>
        <p:spPr>
          <a:xfrm>
            <a:off x="6124360" y="2966048"/>
            <a:ext cx="457200" cy="512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3" name="Rectangle 12">
            <a:extLst>
              <a:ext uri="{FF2B5EF4-FFF2-40B4-BE49-F238E27FC236}">
                <a16:creationId xmlns:a16="http://schemas.microsoft.com/office/drawing/2014/main" id="{F1C54A07-B065-BF01-954E-DDBCB183A46A}"/>
              </a:ext>
            </a:extLst>
          </p:cNvPr>
          <p:cNvSpPr/>
          <p:nvPr/>
        </p:nvSpPr>
        <p:spPr>
          <a:xfrm>
            <a:off x="4583151" y="5046014"/>
            <a:ext cx="457200" cy="5129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15" name="Straight Connector 14">
            <a:extLst>
              <a:ext uri="{FF2B5EF4-FFF2-40B4-BE49-F238E27FC236}">
                <a16:creationId xmlns:a16="http://schemas.microsoft.com/office/drawing/2014/main" id="{A586FB38-E2F4-CC4D-A809-336400B6DE17}"/>
              </a:ext>
            </a:extLst>
          </p:cNvPr>
          <p:cNvCxnSpPr/>
          <p:nvPr/>
        </p:nvCxnSpPr>
        <p:spPr>
          <a:xfrm>
            <a:off x="4354551" y="4181707"/>
            <a:ext cx="457200" cy="1120785"/>
          </a:xfrm>
          <a:prstGeom prst="line">
            <a:avLst/>
          </a:prstGeom>
          <a:ln w="28575">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FAAF59-42B6-0AB5-EA71-6EB68073AAE0}"/>
              </a:ext>
            </a:extLst>
          </p:cNvPr>
          <p:cNvCxnSpPr>
            <a:cxnSpLocks/>
          </p:cNvCxnSpPr>
          <p:nvPr/>
        </p:nvCxnSpPr>
        <p:spPr>
          <a:xfrm flipH="1">
            <a:off x="4811751" y="4686014"/>
            <a:ext cx="1312609" cy="616478"/>
          </a:xfrm>
          <a:prstGeom prst="line">
            <a:avLst/>
          </a:prstGeom>
          <a:ln w="28575">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C65DBC-41B1-5591-C934-0DD2B97395AB}"/>
              </a:ext>
            </a:extLst>
          </p:cNvPr>
          <p:cNvCxnSpPr>
            <a:cxnSpLocks/>
          </p:cNvCxnSpPr>
          <p:nvPr/>
        </p:nvCxnSpPr>
        <p:spPr>
          <a:xfrm flipH="1">
            <a:off x="6124360" y="3214238"/>
            <a:ext cx="228600" cy="1480425"/>
          </a:xfrm>
          <a:prstGeom prst="line">
            <a:avLst/>
          </a:prstGeom>
          <a:ln w="28575">
            <a:solidFill>
              <a:schemeClr val="accent1"/>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3D34C34-F8D5-76D7-5FC5-8CA38E89FE99}"/>
              </a:ext>
            </a:extLst>
          </p:cNvPr>
          <p:cNvSpPr>
            <a:spLocks noGrp="1"/>
          </p:cNvSpPr>
          <p:nvPr>
            <p:ph type="sldNum" sz="quarter" idx="11"/>
          </p:nvPr>
        </p:nvSpPr>
        <p:spPr/>
        <p:txBody>
          <a:bodyPr/>
          <a:lstStyle/>
          <a:p>
            <a:r>
              <a:rPr lang="en-US"/>
              <a:t>Page </a:t>
            </a:r>
            <a:fld id="{15EBE321-CBB1-4E91-BD14-37C8D44326FB}" type="slidenum">
              <a:rPr lang="en-US" smtClean="0"/>
              <a:pPr/>
              <a:t>7</a:t>
            </a:fld>
            <a:endParaRPr lang="en-US" dirty="0"/>
          </a:p>
        </p:txBody>
      </p:sp>
    </p:spTree>
    <p:extLst>
      <p:ext uri="{BB962C8B-B14F-4D97-AF65-F5344CB8AC3E}">
        <p14:creationId xmlns:p14="http://schemas.microsoft.com/office/powerpoint/2010/main" val="195592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v2024.1</a:t>
            </a:r>
          </a:p>
          <a:p>
            <a:pPr lvl="1"/>
            <a:r>
              <a:rPr lang="en-US" dirty="0"/>
              <a:t>Standard Verification Rule Format (SVRF) Manual, Calibre</a:t>
            </a:r>
            <a:r>
              <a:rPr lang="en-US" baseline="30000" dirty="0"/>
              <a:t>®</a:t>
            </a:r>
            <a:r>
              <a:rPr lang="en-US" dirty="0"/>
              <a:t> v2024.1</a:t>
            </a:r>
          </a:p>
          <a:p>
            <a:pPr lvl="1"/>
            <a:r>
              <a:rPr lang="en-US" dirty="0"/>
              <a:t>Calibre</a:t>
            </a:r>
            <a:r>
              <a:rPr lang="en-US" baseline="30000" dirty="0"/>
              <a:t>®</a:t>
            </a:r>
            <a:r>
              <a:rPr lang="en-US" dirty="0"/>
              <a:t> Verification User’s Manual, v2024.1</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070CA502-9D0F-7683-3EFF-03E9036FFD28}"/>
              </a:ext>
            </a:extLst>
          </p:cNvPr>
          <p:cNvSpPr>
            <a:spLocks noGrp="1"/>
          </p:cNvSpPr>
          <p:nvPr>
            <p:ph type="ftr" sz="quarter" idx="10"/>
          </p:nvPr>
        </p:nvSpPr>
        <p:spPr/>
        <p:txBody>
          <a:bodyPr/>
          <a:lstStyle/>
          <a:p>
            <a:pPr>
              <a:lnSpc>
                <a:spcPct val="100000"/>
              </a:lnSpc>
            </a:pPr>
            <a:r>
              <a:rPr lang="en-US"/>
              <a:t>Restricted | © Siemens 2024-02-12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93236DD8-1191-10B1-12EC-4AC7960EF268}"/>
              </a:ext>
            </a:extLst>
          </p:cNvPr>
          <p:cNvSpPr>
            <a:spLocks noGrp="1"/>
          </p:cNvSpPr>
          <p:nvPr>
            <p:ph type="sldNum" sz="quarter" idx="11"/>
          </p:nvPr>
        </p:nvSpPr>
        <p:spPr/>
        <p:txBody>
          <a:bodyPr/>
          <a:lstStyle/>
          <a:p>
            <a:r>
              <a:rPr lang="en-US"/>
              <a:t>Page </a:t>
            </a:r>
            <a:fld id="{15EBE321-CBB1-4E91-BD14-37C8D44326FB}" type="slidenum">
              <a:rPr lang="en-US" smtClean="0"/>
              <a:pPr/>
              <a:t>8</a:t>
            </a:fld>
            <a:endParaRPr lang="en-US" dirty="0"/>
          </a:p>
        </p:txBody>
      </p:sp>
    </p:spTree>
    <p:extLst>
      <p:ext uri="{BB962C8B-B14F-4D97-AF65-F5344CB8AC3E}">
        <p14:creationId xmlns:p14="http://schemas.microsoft.com/office/powerpoint/2010/main" val="124984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3077766"/>
          </a:xfrm>
        </p:spPr>
        <p:txBody>
          <a:bodyPr/>
          <a:lstStyle/>
          <a:p>
            <a:r>
              <a:rPr lang="en-US" dirty="0"/>
              <a:t>Calibre</a:t>
            </a:r>
            <a:r>
              <a:rPr lang="en-US" baseline="40000" dirty="0">
                <a:solidFill>
                  <a:srgbClr val="FFFFFF"/>
                </a:solidFill>
              </a:rPr>
              <a:t>® </a:t>
            </a:r>
            <a:r>
              <a:rPr lang="en-US" dirty="0" err="1"/>
              <a:t>nmDRC</a:t>
            </a:r>
            <a:r>
              <a:rPr lang="en-US" dirty="0"/>
              <a:t> </a:t>
            </a:r>
            <a:br>
              <a:rPr lang="en-US" dirty="0"/>
            </a:br>
            <a:r>
              <a:rPr lang="en-US" dirty="0"/>
              <a:t>Recon and Auto-Waivers</a:t>
            </a:r>
            <a:br>
              <a:rPr lang="en-US" dirty="0"/>
            </a:br>
            <a:r>
              <a:rPr lang="en-US" sz="4000" dirty="0"/>
              <a:t>Release Highlights</a:t>
            </a:r>
            <a:br>
              <a:rPr lang="en-US" sz="4000" b="0" dirty="0"/>
            </a:br>
            <a:r>
              <a:rPr lang="en-US" sz="4000" dirty="0"/>
              <a:t>v2024.1</a:t>
            </a:r>
            <a:endParaRPr lang="en-US" sz="4000" b="0" dirty="0"/>
          </a:p>
        </p:txBody>
      </p:sp>
      <p:sp>
        <p:nvSpPr>
          <p:cNvPr id="2" name="Footer Placeholder 1">
            <a:extLst>
              <a:ext uri="{FF2B5EF4-FFF2-40B4-BE49-F238E27FC236}">
                <a16:creationId xmlns:a16="http://schemas.microsoft.com/office/drawing/2014/main" id="{E89E8825-AB04-464D-2FEB-F50F94FD5298}"/>
              </a:ext>
            </a:extLst>
          </p:cNvPr>
          <p:cNvSpPr>
            <a:spLocks noGrp="1"/>
          </p:cNvSpPr>
          <p:nvPr>
            <p:ph type="ftr" sz="quarter" idx="12"/>
          </p:nvPr>
        </p:nvSpPr>
        <p:spPr/>
        <p:txBody>
          <a:bodyPr/>
          <a:lstStyle/>
          <a:p>
            <a:r>
              <a:rPr lang="en-US"/>
              <a:t>Restricted | © Siemens 2024-02-12 | Siemens Digital Industries Software | Where today meets tomorrow.</a:t>
            </a:r>
            <a:endParaRPr lang="en-US" dirty="0"/>
          </a:p>
        </p:txBody>
      </p:sp>
    </p:spTree>
    <p:extLst>
      <p:ext uri="{BB962C8B-B14F-4D97-AF65-F5344CB8AC3E}">
        <p14:creationId xmlns:p14="http://schemas.microsoft.com/office/powerpoint/2010/main" val="423599017"/>
      </p:ext>
    </p:extLst>
  </p:cSld>
  <p:clrMapOvr>
    <a:masterClrMapping/>
  </p:clrMapOvr>
</p:sld>
</file>

<file path=ppt/theme/theme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3.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5.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6.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5.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6.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docMetadata/LabelInfo.xml><?xml version="1.0" encoding="utf-8"?>
<clbl:labelList xmlns:clbl="http://schemas.microsoft.com/office/2020/mipLabelMetadata">
  <clbl:label id="{9d258917-277f-42cd-a3cd-14c4e9ee58bc}" enabled="1" method="Standard" siteId="{38ae3bcd-9579-4fd4-adda-b42e1495d55a}" contentBits="0" removed="0"/>
</clbl:labelList>
</file>

<file path=docProps/app.xml><?xml version="1.0" encoding="utf-8"?>
<Properties xmlns="http://schemas.openxmlformats.org/officeDocument/2006/extended-properties" xmlns:vt="http://schemas.openxmlformats.org/officeDocument/2006/docPropsVTypes">
  <TotalTime>16662</TotalTime>
  <Words>4574</Words>
  <Application>Microsoft Office PowerPoint</Application>
  <PresentationFormat>Widescreen</PresentationFormat>
  <Paragraphs>581</Paragraphs>
  <Slides>53</Slides>
  <Notes>18</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53</vt:i4>
      </vt:variant>
    </vt:vector>
  </HeadingPairs>
  <TitlesOfParts>
    <vt:vector size="77" baseType="lpstr">
      <vt:lpstr>ＭＳ Ｐゴシック</vt:lpstr>
      <vt:lpstr>Arial</vt:lpstr>
      <vt:lpstr>Arial Unicode MS</vt:lpstr>
      <vt:lpstr>Calibri</vt:lpstr>
      <vt:lpstr>Courier New</vt:lpstr>
      <vt:lpstr>Segoe UI</vt:lpstr>
      <vt:lpstr>Tahoma</vt:lpstr>
      <vt:lpstr>Verdana</vt:lpstr>
      <vt:lpstr>Wingdings</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2024.1 Calibre®  Release Highlights</vt:lpstr>
      <vt:lpstr>Calibre Products Included</vt:lpstr>
      <vt:lpstr>Calibre® nmDRC Release Highlights v2024.1</vt:lpstr>
      <vt:lpstr>Continued DRC Performance Tracking</vt:lpstr>
      <vt:lpstr>New Statement: Layout Photonic Layer</vt:lpstr>
      <vt:lpstr>Irregular Shape Handling</vt:lpstr>
      <vt:lpstr>TIE and REGION Options for WITH NEIGHBOR</vt:lpstr>
      <vt:lpstr>For More Information</vt:lpstr>
      <vt:lpstr>Calibre® nmDRC  Recon and Auto-Waivers Release Highlights v2024.1</vt:lpstr>
      <vt:lpstr>Enhanced Density Waiving Standalone Usage</vt:lpstr>
      <vt:lpstr>Enhanced Density Waiving Exclude_cell Usage</vt:lpstr>
      <vt:lpstr>Reusable HDB Support</vt:lpstr>
      <vt:lpstr>For More Information</vt:lpstr>
      <vt:lpstr>Calibre® 3DSTACK  Release Highlights v2024.1</vt:lpstr>
      <vt:lpstr>Support for Multiple Text Label Files</vt:lpstr>
      <vt:lpstr>For More Information</vt:lpstr>
      <vt:lpstr>Calibre® nmLVS Release Highlights v2024.1</vt:lpstr>
      <vt:lpstr>Calibre LVS Updates</vt:lpstr>
      <vt:lpstr>New LVS Spice Ignore Parameter Statement </vt:lpstr>
      <vt:lpstr>Period Characters Now Allowed in SPICE Parameter Names </vt:lpstr>
      <vt:lpstr>New ERC Select Check SVDB Keyword Set</vt:lpstr>
      <vt:lpstr>erc::setup_device_parameters Supports LVS Short Equivalent Nodes Reduction</vt:lpstr>
      <vt:lpstr>Change to v2lvs::set_includes Output Behavior </vt:lpstr>
      <vt:lpstr>LVS Hcell Report Enhancements</vt:lpstr>
      <vt:lpstr>New Layout Rename Text Transcript Section</vt:lpstr>
      <vt:lpstr>Variables Reported in the LVS Transcript</vt:lpstr>
      <vt:lpstr>LVS Short Equivalent Nodes Now Supports Cell Lists</vt:lpstr>
      <vt:lpstr>Calibre QS Updates</vt:lpstr>
      <vt:lpstr>New Controls for Magnification in CCI</vt:lpstr>
      <vt:lpstr>New dfm::create_filter -exclude Option</vt:lpstr>
      <vt:lpstr>Improved Performance of Net-Based Commands</vt:lpstr>
      <vt:lpstr>Improved Performance of Cross-Reference Database (XDB) Access</vt:lpstr>
      <vt:lpstr>For More Information</vt:lpstr>
      <vt:lpstr>Calibre® PERC Release Highlights v2024.1</vt:lpstr>
      <vt:lpstr>New features/capabilities</vt:lpstr>
      <vt:lpstr>Additional flows / capabilities</vt:lpstr>
      <vt:lpstr> MTflex of PERC LOADs</vt:lpstr>
      <vt:lpstr>For More Information</vt:lpstr>
      <vt:lpstr>Calibre® xRC/xACT/xACT3D Release Highlights v2024.1</vt:lpstr>
      <vt:lpstr>Resistance Heatmap (Colormap) in RVE - BETA</vt:lpstr>
      <vt:lpstr>Clayer view in RVE – in 2024.1</vt:lpstr>
      <vt:lpstr>Calibre xACT Updates for 2024.1</vt:lpstr>
      <vt:lpstr>Calibre xACT Updates for 2024.1</vt:lpstr>
      <vt:lpstr>DSPF View Released in 2024.1</vt:lpstr>
      <vt:lpstr>Controlling warning severity in calibreview</vt:lpstr>
      <vt:lpstr>For More Information</vt:lpstr>
      <vt:lpstr>Calibre®  Interfaces (RVE/CI)   Release Highlights v2024.1</vt:lpstr>
      <vt:lpstr>Run nmLVS Recon Modes Right from Calibre RVE</vt:lpstr>
      <vt:lpstr>Perform ERC Find Path Analysis in RVE LVS</vt:lpstr>
      <vt:lpstr>Polygon Grouping Support in RVE LVS</vt:lpstr>
      <vt:lpstr>Generate DSPF View with Calibre Interactive Run</vt:lpstr>
      <vt:lpstr>For More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AG PowerPoint Presentation</dc:title>
  <dc:creator>Drezen, Bill</dc:creator>
  <cp:keywords>Template</cp:keywords>
  <dc:description>Version 3.0.8
September 2020</dc:description>
  <cp:lastModifiedBy>Abrahamyan, Mariam (DI SW EDAGS SUP EU&amp;NA AM)</cp:lastModifiedBy>
  <cp:revision>122</cp:revision>
  <dcterms:created xsi:type="dcterms:W3CDTF">2020-07-27T12:43:17Z</dcterms:created>
  <dcterms:modified xsi:type="dcterms:W3CDTF">2024-02-15T09:13:50Z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2023-10-27T08:44:10Z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dd04a86b-3011-406e-9881-a1d56d420c2f</vt:lpwstr>
  </property>
  <property fmtid="{D5CDD505-2E9C-101B-9397-08002B2CF9AE}" pid="8" name="MSIP_Label_9d258917-277f-42cd-a3cd-14c4e9ee58bc_ContentBits">
    <vt:lpwstr>0</vt:lpwstr>
  </property>
  <property fmtid="{D5CDD505-2E9C-101B-9397-08002B2CF9AE}" pid="9" name="Document_Confidentiality">
    <vt:lpwstr>Restricted</vt:lpwstr>
  </property>
</Properties>
</file>